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1" r:id="rId1"/>
  </p:sldMasterIdLst>
  <p:notesMasterIdLst>
    <p:notesMasterId r:id="rId130"/>
  </p:notesMasterIdLst>
  <p:sldIdLst>
    <p:sldId id="256" r:id="rId2"/>
    <p:sldId id="257" r:id="rId3"/>
    <p:sldId id="296" r:id="rId4"/>
    <p:sldId id="297" r:id="rId5"/>
    <p:sldId id="295" r:id="rId6"/>
    <p:sldId id="301" r:id="rId7"/>
    <p:sldId id="415" r:id="rId8"/>
    <p:sldId id="404" r:id="rId9"/>
    <p:sldId id="405" r:id="rId10"/>
    <p:sldId id="406" r:id="rId11"/>
    <p:sldId id="407" r:id="rId12"/>
    <p:sldId id="265" r:id="rId13"/>
    <p:sldId id="266" r:id="rId14"/>
    <p:sldId id="267" r:id="rId15"/>
    <p:sldId id="269" r:id="rId16"/>
    <p:sldId id="381" r:id="rId17"/>
    <p:sldId id="268" r:id="rId18"/>
    <p:sldId id="379" r:id="rId19"/>
    <p:sldId id="380" r:id="rId20"/>
    <p:sldId id="270" r:id="rId21"/>
    <p:sldId id="271" r:id="rId22"/>
    <p:sldId id="353" r:id="rId23"/>
    <p:sldId id="409" r:id="rId24"/>
    <p:sldId id="302" r:id="rId25"/>
    <p:sldId id="303" r:id="rId26"/>
    <p:sldId id="304" r:id="rId27"/>
    <p:sldId id="305" r:id="rId28"/>
    <p:sldId id="306" r:id="rId29"/>
    <p:sldId id="307" r:id="rId30"/>
    <p:sldId id="308" r:id="rId31"/>
    <p:sldId id="410" r:id="rId32"/>
    <p:sldId id="273" r:id="rId33"/>
    <p:sldId id="310" r:id="rId34"/>
    <p:sldId id="437" r:id="rId35"/>
    <p:sldId id="438" r:id="rId36"/>
    <p:sldId id="439" r:id="rId37"/>
    <p:sldId id="440" r:id="rId38"/>
    <p:sldId id="423" r:id="rId39"/>
    <p:sldId id="424" r:id="rId40"/>
    <p:sldId id="311" r:id="rId41"/>
    <p:sldId id="320" r:id="rId42"/>
    <p:sldId id="441" r:id="rId43"/>
    <p:sldId id="442" r:id="rId44"/>
    <p:sldId id="443" r:id="rId45"/>
    <p:sldId id="444" r:id="rId46"/>
    <p:sldId id="445" r:id="rId47"/>
    <p:sldId id="316" r:id="rId48"/>
    <p:sldId id="317" r:id="rId49"/>
    <p:sldId id="425" r:id="rId50"/>
    <p:sldId id="275" r:id="rId51"/>
    <p:sldId id="393" r:id="rId52"/>
    <p:sldId id="396" r:id="rId53"/>
    <p:sldId id="397" r:id="rId54"/>
    <p:sldId id="398" r:id="rId55"/>
    <p:sldId id="426" r:id="rId56"/>
    <p:sldId id="399" r:id="rId57"/>
    <p:sldId id="400" r:id="rId58"/>
    <p:sldId id="411" r:id="rId59"/>
    <p:sldId id="392" r:id="rId60"/>
    <p:sldId id="346" r:id="rId61"/>
    <p:sldId id="382" r:id="rId62"/>
    <p:sldId id="325" r:id="rId63"/>
    <p:sldId id="324" r:id="rId64"/>
    <p:sldId id="384" r:id="rId65"/>
    <p:sldId id="385" r:id="rId66"/>
    <p:sldId id="386" r:id="rId67"/>
    <p:sldId id="387" r:id="rId68"/>
    <p:sldId id="389" r:id="rId69"/>
    <p:sldId id="390" r:id="rId70"/>
    <p:sldId id="401" r:id="rId71"/>
    <p:sldId id="412" r:id="rId72"/>
    <p:sldId id="331" r:id="rId73"/>
    <p:sldId id="282" r:id="rId74"/>
    <p:sldId id="332" r:id="rId75"/>
    <p:sldId id="354" r:id="rId76"/>
    <p:sldId id="335" r:id="rId77"/>
    <p:sldId id="336" r:id="rId78"/>
    <p:sldId id="333" r:id="rId79"/>
    <p:sldId id="338" r:id="rId80"/>
    <p:sldId id="339" r:id="rId81"/>
    <p:sldId id="340" r:id="rId82"/>
    <p:sldId id="341" r:id="rId83"/>
    <p:sldId id="280" r:id="rId84"/>
    <p:sldId id="343" r:id="rId85"/>
    <p:sldId id="402" r:id="rId86"/>
    <p:sldId id="413" r:id="rId87"/>
    <p:sldId id="345" r:id="rId88"/>
    <p:sldId id="284" r:id="rId89"/>
    <p:sldId id="347" r:id="rId90"/>
    <p:sldId id="348" r:id="rId91"/>
    <p:sldId id="355" r:id="rId92"/>
    <p:sldId id="356" r:id="rId93"/>
    <p:sldId id="357" r:id="rId94"/>
    <p:sldId id="350" r:id="rId95"/>
    <p:sldId id="358" r:id="rId96"/>
    <p:sldId id="359" r:id="rId97"/>
    <p:sldId id="360" r:id="rId98"/>
    <p:sldId id="362" r:id="rId99"/>
    <p:sldId id="363" r:id="rId100"/>
    <p:sldId id="285" r:id="rId101"/>
    <p:sldId id="286" r:id="rId102"/>
    <p:sldId id="365" r:id="rId103"/>
    <p:sldId id="428" r:id="rId104"/>
    <p:sldId id="287" r:id="rId105"/>
    <p:sldId id="427" r:id="rId106"/>
    <p:sldId id="414" r:id="rId107"/>
    <p:sldId id="290" r:id="rId108"/>
    <p:sldId id="429" r:id="rId109"/>
    <p:sldId id="291" r:id="rId110"/>
    <p:sldId id="431" r:id="rId111"/>
    <p:sldId id="292" r:id="rId112"/>
    <p:sldId id="293" r:id="rId113"/>
    <p:sldId id="430" r:id="rId114"/>
    <p:sldId id="369" r:id="rId115"/>
    <p:sldId id="370" r:id="rId116"/>
    <p:sldId id="294" r:id="rId117"/>
    <p:sldId id="371" r:id="rId118"/>
    <p:sldId id="374" r:id="rId119"/>
    <p:sldId id="373" r:id="rId120"/>
    <p:sldId id="375" r:id="rId121"/>
    <p:sldId id="377" r:id="rId122"/>
    <p:sldId id="376" r:id="rId123"/>
    <p:sldId id="403" r:id="rId124"/>
    <p:sldId id="416" r:id="rId125"/>
    <p:sldId id="367" r:id="rId126"/>
    <p:sldId id="288" r:id="rId127"/>
    <p:sldId id="289" r:id="rId128"/>
    <p:sldId id="378"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870C1C"/>
    <a:srgbClr val="0080FF"/>
    <a:srgbClr val="CCF4D6"/>
    <a:srgbClr val="F0CECD"/>
    <a:srgbClr val="B2ECE7"/>
    <a:srgbClr val="FA828D"/>
    <a:srgbClr val="700503"/>
    <a:srgbClr val="102141"/>
    <a:srgbClr val="FFFF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2"/>
    <p:restoredTop sz="79859" autoAdjust="0"/>
  </p:normalViewPr>
  <p:slideViewPr>
    <p:cSldViewPr snapToGrid="0" snapToObjects="1">
      <p:cViewPr>
        <p:scale>
          <a:sx n="101" d="100"/>
          <a:sy n="101" d="100"/>
        </p:scale>
        <p:origin x="-76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405BEB-624C-7944-B04F-47802A4A37F3}" type="datetimeFigureOut">
              <a:rPr lang="en-US" smtClean="0"/>
              <a:t>12/11/22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508D1-CDDD-6445-AC0B-42415DA4AB68}" type="slidenum">
              <a:rPr lang="en-US" smtClean="0"/>
              <a:t>‹#›</a:t>
            </a:fld>
            <a:endParaRPr lang="en-US"/>
          </a:p>
        </p:txBody>
      </p:sp>
    </p:spTree>
    <p:extLst>
      <p:ext uri="{BB962C8B-B14F-4D97-AF65-F5344CB8AC3E}">
        <p14:creationId xmlns:p14="http://schemas.microsoft.com/office/powerpoint/2010/main" val="11428433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salama</a:t>
            </a:r>
            <a:r>
              <a:rPr lang="en-US" dirty="0"/>
              <a:t> </a:t>
            </a:r>
            <a:r>
              <a:rPr lang="en-US" dirty="0" err="1"/>
              <a:t>daholo</a:t>
            </a:r>
            <a:r>
              <a:rPr lang="en-US" dirty="0"/>
              <a:t>, Sophia no </a:t>
            </a:r>
            <a:r>
              <a:rPr lang="en-US" dirty="0" err="1"/>
              <a:t>anarako</a:t>
            </a:r>
            <a:endParaRPr lang="en-US" dirty="0"/>
          </a:p>
          <a:p>
            <a:r>
              <a:rPr lang="en-US" dirty="0"/>
              <a:t>-I’m a </a:t>
            </a:r>
            <a:r>
              <a:rPr lang="en-US" dirty="0" err="1"/>
              <a:t>phd</a:t>
            </a:r>
            <a:r>
              <a:rPr lang="en-US" dirty="0"/>
              <a:t> student in </a:t>
            </a:r>
            <a:r>
              <a:rPr lang="en-US" dirty="0" err="1"/>
              <a:t>cara’s</a:t>
            </a:r>
            <a:r>
              <a:rPr lang="en-US" dirty="0"/>
              <a:t> lab at </a:t>
            </a:r>
            <a:r>
              <a:rPr lang="en-US" dirty="0" err="1"/>
              <a:t>Uchicago</a:t>
            </a:r>
            <a:r>
              <a:rPr lang="en-US" dirty="0"/>
              <a:t>, and I’m both a field and computational biologist interested in infectious diseases at the human wildlife interface</a:t>
            </a:r>
          </a:p>
          <a:p>
            <a:r>
              <a:rPr lang="en-US" dirty="0"/>
              <a:t>-very excited to be here today to talk about compartmental models</a:t>
            </a:r>
          </a:p>
          <a:p>
            <a:r>
              <a:rPr lang="en-US" dirty="0"/>
              <a:t>-this lecture will take us until lunch, then after lunch we’ll come back to do the R tutorial where we’ll get to apply some of the concepts we’ve learned today</a:t>
            </a:r>
          </a:p>
          <a:p>
            <a:endParaRPr lang="en-US" dirty="0"/>
          </a:p>
          <a:p>
            <a:r>
              <a:rPr lang="en-US" dirty="0"/>
              <a:t>-I’m going to do my best to speak slowly but I tend to talk fast when I get excited, so please don’t hesitate to raise your hands if you have any questions or want me to repeat anything</a:t>
            </a:r>
          </a:p>
          <a:p>
            <a:r>
              <a:rPr lang="en-US" dirty="0"/>
              <a:t>-I’ve built in a few check in points to help with this, but please interrupt me anytime</a:t>
            </a:r>
          </a:p>
          <a:p>
            <a:endParaRPr lang="en-US" dirty="0"/>
          </a:p>
          <a:p>
            <a:r>
              <a:rPr lang="en-US" dirty="0"/>
              <a:t>-we’ve included the French translation through many parts of this </a:t>
            </a:r>
            <a:r>
              <a:rPr lang="en-US" dirty="0" err="1"/>
              <a:t>powerpoint</a:t>
            </a:r>
            <a:r>
              <a:rPr lang="en-US" dirty="0"/>
              <a:t>, and Santino is standing by if anyone wants to discuss anything in Malagasy</a:t>
            </a:r>
          </a:p>
          <a:p>
            <a:endParaRPr lang="en-US" dirty="0"/>
          </a:p>
          <a:p>
            <a:r>
              <a:rPr lang="en-US" dirty="0"/>
              <a:t>-any questions? Alright let’s go!</a:t>
            </a:r>
          </a:p>
          <a:p>
            <a:endParaRPr lang="en-US" dirty="0"/>
          </a:p>
          <a:p>
            <a:r>
              <a:rPr lang="en-US" dirty="0"/>
              <a:t>-first off, how many of you have heard of compartmental modeling? Or used it in your research? (maybe ask what for)</a:t>
            </a:r>
          </a:p>
        </p:txBody>
      </p:sp>
      <p:sp>
        <p:nvSpPr>
          <p:cNvPr id="4" name="Slide Number Placeholder 3"/>
          <p:cNvSpPr>
            <a:spLocks noGrp="1"/>
          </p:cNvSpPr>
          <p:nvPr>
            <p:ph type="sldNum" sz="quarter" idx="5"/>
          </p:nvPr>
        </p:nvSpPr>
        <p:spPr/>
        <p:txBody>
          <a:bodyPr/>
          <a:lstStyle/>
          <a:p>
            <a:fld id="{A8C508D1-CDDD-6445-AC0B-42415DA4AB68}" type="slidenum">
              <a:rPr lang="en-US" smtClean="0"/>
              <a:t>1</a:t>
            </a:fld>
            <a:endParaRPr lang="en-US"/>
          </a:p>
        </p:txBody>
      </p:sp>
    </p:spTree>
    <p:extLst>
      <p:ext uri="{BB962C8B-B14F-4D97-AF65-F5344CB8AC3E}">
        <p14:creationId xmlns:p14="http://schemas.microsoft.com/office/powerpoint/2010/main" val="331069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Compartment is a state that our variable of interest is in, which is typically represented by a square like this.</a:t>
            </a:r>
          </a:p>
          <a:p>
            <a:endParaRPr lang="en-US" dirty="0"/>
          </a:p>
          <a:p>
            <a:r>
              <a:rPr lang="en-US" dirty="0"/>
              <a:t>So in this case, the variable we want to model is population size, or ‘the number of people that are alive at any given time in Madagascar’, represented here by N</a:t>
            </a:r>
          </a:p>
          <a:p>
            <a:endParaRPr lang="en-US" dirty="0"/>
          </a:p>
          <a:p>
            <a:r>
              <a:rPr lang="en-US" dirty="0"/>
              <a:t>Because this is our variable of interest that we capture in one of these compartments, we call it a ‘state variable’</a:t>
            </a:r>
          </a:p>
          <a:p>
            <a:endParaRPr lang="en-US" dirty="0"/>
          </a:p>
          <a:p>
            <a:r>
              <a:rPr lang="en-US" dirty="0"/>
              <a:t>In this model, there’s only one state variable, only one compartment. </a:t>
            </a:r>
          </a:p>
          <a:p>
            <a:endParaRPr lang="en-US" dirty="0"/>
          </a:p>
          <a:p>
            <a:r>
              <a:rPr lang="en-US" dirty="0"/>
              <a:t>So check on number 1, we’ve identified our compartment</a:t>
            </a:r>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35779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to number two,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Very realistically, if we think about people living in Madagascar at any given time, there’s spatial segregation. People tend to mix within their own community or city much more than they mix with people from a different community or city, particularly one that’s very far away.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I’ve represented that by this variation in color here, in reality, green mixes more with green, brown more with brown,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in order to simplify reality and abide by the four golden rules, we instead assume that everyone across all of Madagascar all mixes the same </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283215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go, now instead of the variation in color we’re going to just make it one solid green to represent everyone mixing around together.</a:t>
            </a:r>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1111113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Great! So we’ve checked off numbers 1 and 2, we have our compartment of population mixing together.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next thing we want to capture is how our state variable, N, is going to be changing over time. What biological mechanisms are happening to N that would impact its dynamics.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how does the population grow?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here’s another question for you: what processes or mechanisms impact the size of N?</a:t>
            </a:r>
          </a:p>
          <a:p>
            <a:r>
              <a:rPr lang="en-US" dirty="0"/>
              <a:t>(I’m looking for two main things)</a:t>
            </a:r>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75585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two things can happen - birth or death (ignoring migration)</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rate = r (= speed per unit time)</a:t>
            </a:r>
          </a:p>
          <a:p>
            <a:r>
              <a:rPr lang="en-US" sz="1200" kern="1200" dirty="0">
                <a:solidFill>
                  <a:schemeClr val="tx1"/>
                </a:solidFill>
                <a:effectLst/>
                <a:latin typeface="+mn-lt"/>
                <a:ea typeface="+mn-ea"/>
                <a:cs typeface="+mn-cs"/>
              </a:rPr>
              <a:t>flow = rate * pop </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404608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Rate</a:t>
            </a:r>
          </a:p>
          <a:p>
            <a:endParaRPr lang="en-US" dirty="0"/>
          </a:p>
          <a:p>
            <a:endParaRPr lang="en-US" dirty="0"/>
          </a:p>
          <a:p>
            <a:r>
              <a:rPr lang="en-US" dirty="0"/>
              <a:t>Assume every individual has the same birth and death rate</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94551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onto the final golden rule, number four…..</a:t>
            </a:r>
          </a:p>
          <a:p>
            <a:endParaRPr lang="en-US" dirty="0"/>
          </a:p>
          <a:p>
            <a:r>
              <a:rPr lang="en-US" dirty="0"/>
              <a:t>Aka: let’s write our model as an equation</a:t>
            </a:r>
          </a:p>
          <a:p>
            <a:endParaRPr lang="en-US" dirty="0"/>
          </a:p>
          <a:p>
            <a:r>
              <a:rPr lang="en-US" dirty="0"/>
              <a:t>Again, we want to understand how our state variable, N, changes over time. In other words, what is the value of N at the next time point? (Nt+1)</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2728944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identified our mechanisms of change, our rates, so let’s include them here</a:t>
            </a:r>
          </a:p>
          <a:p>
            <a:endParaRPr lang="en-US" dirty="0"/>
          </a:p>
          <a:p>
            <a:r>
              <a:rPr lang="en-US" dirty="0"/>
              <a:t>Nt+1 is increased by births (birth rate times </a:t>
            </a:r>
            <a:r>
              <a:rPr lang="en-US" dirty="0" err="1"/>
              <a:t>Nt</a:t>
            </a:r>
            <a:r>
              <a:rPr lang="en-US" dirty="0"/>
              <a: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4024770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decreased by deaths (death rate * </a:t>
            </a:r>
            <a:r>
              <a:rPr lang="en-US" dirty="0" err="1"/>
              <a:t>Nt</a:t>
            </a:r>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3895425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do some shuffling around and factor the </a:t>
            </a:r>
            <a:r>
              <a:rPr lang="en-US" sz="1200" kern="1200" dirty="0" err="1">
                <a:solidFill>
                  <a:schemeClr val="tx1"/>
                </a:solidFill>
                <a:effectLst/>
                <a:latin typeface="+mn-lt"/>
                <a:ea typeface="+mn-ea"/>
                <a:cs typeface="+mn-cs"/>
              </a:rPr>
              <a:t>Nt</a:t>
            </a:r>
            <a:r>
              <a:rPr lang="en-US" sz="1200" kern="1200" dirty="0">
                <a:solidFill>
                  <a:schemeClr val="tx1"/>
                </a:solidFill>
                <a:effectLst/>
                <a:latin typeface="+mn-lt"/>
                <a:ea typeface="+mn-ea"/>
                <a:cs typeface="+mn-cs"/>
              </a:rPr>
              <a:t> out of both terms, we are able to isolate the births-deaths, which is what we classically represent as </a:t>
            </a:r>
            <a:r>
              <a:rPr lang="en-US" sz="1200" kern="1200" dirty="0" err="1">
                <a:solidFill>
                  <a:schemeClr val="tx1"/>
                </a:solidFill>
                <a:effectLst/>
                <a:latin typeface="+mn-lt"/>
                <a:ea typeface="+mn-ea"/>
                <a:cs typeface="+mn-cs"/>
              </a:rPr>
              <a:t>lamba</a:t>
            </a:r>
            <a:r>
              <a:rPr lang="en-US" sz="1200" kern="1200" dirty="0">
                <a:solidFill>
                  <a:schemeClr val="tx1"/>
                </a:solidFill>
                <a:effectLst/>
                <a:latin typeface="+mn-lt"/>
                <a:ea typeface="+mn-ea"/>
                <a:cs typeface="+mn-cs"/>
              </a:rPr>
              <a:t>, or the population’s intrinsic growth rate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Now we are able to calculate the value of Nt+1, if we know the value of lambda and </a:t>
            </a:r>
            <a:r>
              <a:rPr lang="en-US" dirty="0" err="1"/>
              <a:t>Nt</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1662332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start us off with some goals for the lecture, some key concepts that are the fundamental building blocks of compartmental modeling</a:t>
            </a:r>
          </a:p>
          <a:p>
            <a:endParaRPr lang="en-US" dirty="0"/>
          </a:p>
          <a:p>
            <a:r>
              <a:rPr lang="en-US" dirty="0"/>
              <a:t>If any of these words/concepts aren’t familiar to you, don’t worry, by the end of this time you’ll be very familiar!</a:t>
            </a:r>
          </a:p>
        </p:txBody>
      </p:sp>
      <p:sp>
        <p:nvSpPr>
          <p:cNvPr id="4" name="Slide Number Placeholder 3"/>
          <p:cNvSpPr>
            <a:spLocks noGrp="1"/>
          </p:cNvSpPr>
          <p:nvPr>
            <p:ph type="sldNum" sz="quarter" idx="5"/>
          </p:nvPr>
        </p:nvSpPr>
        <p:spPr/>
        <p:txBody>
          <a:bodyPr/>
          <a:lstStyle/>
          <a:p>
            <a:fld id="{A8C508D1-CDDD-6445-AC0B-42415DA4AB68}" type="slidenum">
              <a:rPr lang="en-US" smtClean="0"/>
              <a:t>2</a:t>
            </a:fld>
            <a:endParaRPr lang="en-US"/>
          </a:p>
        </p:txBody>
      </p:sp>
    </p:spTree>
    <p:extLst>
      <p:ext uri="{BB962C8B-B14F-4D97-AF65-F5344CB8AC3E}">
        <p14:creationId xmlns:p14="http://schemas.microsoft.com/office/powerpoint/2010/main" val="2367906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4094941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let’s look at how we can use this lambda value to plot populations over time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solve for lambda, we see that it equals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t+1 here could mean 1 year in the future, often done for human populations.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if you start at N[0] ? [make them walk through it! make them identify that we are assuming that population growth stays the SAME]</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307282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this into our general population model equation.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do that, let’s start at N0, assuming there’s just a few individuals. What does N1 =?</a:t>
            </a:r>
          </a:p>
          <a:p>
            <a:r>
              <a:rPr lang="en-US" sz="1200" kern="1200" dirty="0">
                <a:solidFill>
                  <a:schemeClr val="tx1"/>
                </a:solidFill>
                <a:effectLst/>
                <a:latin typeface="+mn-lt"/>
                <a:ea typeface="+mn-ea"/>
                <a:cs typeface="+mn-cs"/>
              </a:rPr>
              <a:t>What about N2?</a:t>
            </a:r>
          </a:p>
          <a:p>
            <a:r>
              <a:rPr lang="en-US" sz="1200" kern="1200" dirty="0">
                <a:solidFill>
                  <a:schemeClr val="tx1"/>
                </a:solidFill>
                <a:effectLst/>
                <a:latin typeface="+mn-lt"/>
                <a:ea typeface="+mn-ea"/>
                <a:cs typeface="+mn-cs"/>
              </a:rPr>
              <a:t>N3?</a:t>
            </a:r>
          </a:p>
          <a:p>
            <a:r>
              <a:rPr lang="en-US" sz="1200" kern="1200" dirty="0">
                <a:solidFill>
                  <a:schemeClr val="tx1"/>
                </a:solidFill>
                <a:effectLst/>
                <a:latin typeface="+mn-lt"/>
                <a:ea typeface="+mn-ea"/>
                <a:cs typeface="+mn-cs"/>
              </a:rPr>
              <a:t>Can anyone generalize the pattern?</a:t>
            </a:r>
          </a:p>
          <a:p>
            <a:r>
              <a:rPr lang="en-US" sz="1200" kern="1200" dirty="0">
                <a:solidFill>
                  <a:schemeClr val="tx1"/>
                </a:solidFill>
                <a:effectLst/>
                <a:latin typeface="+mn-lt"/>
                <a:ea typeface="+mn-ea"/>
                <a:cs typeface="+mn-cs"/>
              </a:rPr>
              <a:t>Allows us to estimate the population at any time point t if we know the intrinsic growth rate and the starting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a key assumption about lambda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the key values of lambda? [1 = equilibrium; &lt;1 = shrink; &gt;1 grow]</a:t>
            </a:r>
          </a:p>
          <a:p>
            <a:endParaRPr lang="en-US" sz="1200" kern="1200" dirty="0">
              <a:solidFill>
                <a:schemeClr val="tx1"/>
              </a:solidFill>
              <a:effectLst/>
              <a:latin typeface="+mn-lt"/>
              <a:ea typeface="+mn-ea"/>
              <a:cs typeface="+mn-cs"/>
            </a:endParaRPr>
          </a:p>
          <a:p>
            <a:r>
              <a:rPr lang="en-US" dirty="0"/>
              <a:t>So far, we’ve been dealing in discrete time. T = 1 year, individual points.</a:t>
            </a:r>
          </a:p>
          <a:p>
            <a:endParaRPr lang="en-US" dirty="0"/>
          </a:p>
          <a:p>
            <a:r>
              <a:rPr lang="en-US" dirty="0"/>
              <a:t>But what if we want a continuous time equation? Instead of individual points at year intervals, we want to know the value of N at every single possible point</a:t>
            </a:r>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2507216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this into our general population model equation.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do that, let’s start at N0, assuming there’s just a few individuals. What does N1 =?</a:t>
            </a:r>
          </a:p>
          <a:p>
            <a:r>
              <a:rPr lang="en-US" sz="1200" kern="1200" dirty="0">
                <a:solidFill>
                  <a:schemeClr val="tx1"/>
                </a:solidFill>
                <a:effectLst/>
                <a:latin typeface="+mn-lt"/>
                <a:ea typeface="+mn-ea"/>
                <a:cs typeface="+mn-cs"/>
              </a:rPr>
              <a:t>What about N2?</a:t>
            </a:r>
          </a:p>
          <a:p>
            <a:r>
              <a:rPr lang="en-US" sz="1200" kern="1200" dirty="0">
                <a:solidFill>
                  <a:schemeClr val="tx1"/>
                </a:solidFill>
                <a:effectLst/>
                <a:latin typeface="+mn-lt"/>
                <a:ea typeface="+mn-ea"/>
                <a:cs typeface="+mn-cs"/>
              </a:rPr>
              <a:t>N3?</a:t>
            </a:r>
          </a:p>
          <a:p>
            <a:r>
              <a:rPr lang="en-US" sz="1200" kern="1200" dirty="0">
                <a:solidFill>
                  <a:schemeClr val="tx1"/>
                </a:solidFill>
                <a:effectLst/>
                <a:latin typeface="+mn-lt"/>
                <a:ea typeface="+mn-ea"/>
                <a:cs typeface="+mn-cs"/>
              </a:rPr>
              <a:t>Can anyone generalize the pattern?</a:t>
            </a:r>
          </a:p>
          <a:p>
            <a:r>
              <a:rPr lang="en-US" sz="1200" kern="1200" dirty="0">
                <a:solidFill>
                  <a:schemeClr val="tx1"/>
                </a:solidFill>
                <a:effectLst/>
                <a:latin typeface="+mn-lt"/>
                <a:ea typeface="+mn-ea"/>
                <a:cs typeface="+mn-cs"/>
              </a:rPr>
              <a:t>Allows us to estimate the population at any time point t if we know the intrinsic growth rate and the starting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a key assumption about lambda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the key values of lambda? [1 = equilibrium; &lt;1 = shrink; &gt;1 grow]</a:t>
            </a:r>
          </a:p>
          <a:p>
            <a:endParaRPr lang="en-US" sz="1200" kern="1200" dirty="0">
              <a:solidFill>
                <a:schemeClr val="tx1"/>
              </a:solidFill>
              <a:effectLst/>
              <a:latin typeface="+mn-lt"/>
              <a:ea typeface="+mn-ea"/>
              <a:cs typeface="+mn-cs"/>
            </a:endParaRPr>
          </a:p>
          <a:p>
            <a:r>
              <a:rPr lang="en-US" dirty="0"/>
              <a:t>So far, we’ve been dealing in discrete time. T = 1 year, individual points.</a:t>
            </a:r>
          </a:p>
          <a:p>
            <a:endParaRPr lang="en-US" dirty="0"/>
          </a:p>
          <a:p>
            <a:r>
              <a:rPr lang="en-US" dirty="0"/>
              <a:t>But what if we want a continuous time equation? Instead of individual points at year intervals, we want to know the value of N at every single possible point</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3752752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this into our general population model equation.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do that, let’s start at N0, assuming there’s just a few individuals. What does N1 =?</a:t>
            </a:r>
          </a:p>
          <a:p>
            <a:r>
              <a:rPr lang="en-US" sz="1200" kern="1200" dirty="0">
                <a:solidFill>
                  <a:schemeClr val="tx1"/>
                </a:solidFill>
                <a:effectLst/>
                <a:latin typeface="+mn-lt"/>
                <a:ea typeface="+mn-ea"/>
                <a:cs typeface="+mn-cs"/>
              </a:rPr>
              <a:t>What about N2?</a:t>
            </a:r>
          </a:p>
          <a:p>
            <a:r>
              <a:rPr lang="en-US" sz="1200" kern="1200" dirty="0">
                <a:solidFill>
                  <a:schemeClr val="tx1"/>
                </a:solidFill>
                <a:effectLst/>
                <a:latin typeface="+mn-lt"/>
                <a:ea typeface="+mn-ea"/>
                <a:cs typeface="+mn-cs"/>
              </a:rPr>
              <a:t>N3?</a:t>
            </a:r>
          </a:p>
          <a:p>
            <a:r>
              <a:rPr lang="en-US" sz="1200" kern="1200" dirty="0">
                <a:solidFill>
                  <a:schemeClr val="tx1"/>
                </a:solidFill>
                <a:effectLst/>
                <a:latin typeface="+mn-lt"/>
                <a:ea typeface="+mn-ea"/>
                <a:cs typeface="+mn-cs"/>
              </a:rPr>
              <a:t>Can anyone generalize the pattern?</a:t>
            </a:r>
          </a:p>
          <a:p>
            <a:r>
              <a:rPr lang="en-US" sz="1200" kern="1200" dirty="0">
                <a:solidFill>
                  <a:schemeClr val="tx1"/>
                </a:solidFill>
                <a:effectLst/>
                <a:latin typeface="+mn-lt"/>
                <a:ea typeface="+mn-ea"/>
                <a:cs typeface="+mn-cs"/>
              </a:rPr>
              <a:t>Allows us to estimate the population at any time point t if we know the intrinsic growth rate and the starting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a key assumption about lambda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the key values of lambda? [1 = equilibrium; &lt;1 = shrink; &gt;1 grow]</a:t>
            </a:r>
          </a:p>
          <a:p>
            <a:endParaRPr lang="en-US" sz="1200" kern="1200" dirty="0">
              <a:solidFill>
                <a:schemeClr val="tx1"/>
              </a:solidFill>
              <a:effectLst/>
              <a:latin typeface="+mn-lt"/>
              <a:ea typeface="+mn-ea"/>
              <a:cs typeface="+mn-cs"/>
            </a:endParaRPr>
          </a:p>
          <a:p>
            <a:r>
              <a:rPr lang="en-US" dirty="0"/>
              <a:t>So far, we’ve been dealing in discrete time. T = 1 year, individual points.</a:t>
            </a:r>
          </a:p>
          <a:p>
            <a:endParaRPr lang="en-US" dirty="0"/>
          </a:p>
          <a:p>
            <a:r>
              <a:rPr lang="en-US" dirty="0"/>
              <a:t>But what if we want a continuous time equation? Instead of individual points at year intervals, we want to know the value of N at every single possible point</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1521145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this into our general population model equation.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do that, let’s start at N0, assuming there’s just a few individuals. What does N1 =?</a:t>
            </a:r>
          </a:p>
          <a:p>
            <a:r>
              <a:rPr lang="en-US" sz="1200" kern="1200" dirty="0">
                <a:solidFill>
                  <a:schemeClr val="tx1"/>
                </a:solidFill>
                <a:effectLst/>
                <a:latin typeface="+mn-lt"/>
                <a:ea typeface="+mn-ea"/>
                <a:cs typeface="+mn-cs"/>
              </a:rPr>
              <a:t>What about N2?</a:t>
            </a:r>
          </a:p>
          <a:p>
            <a:r>
              <a:rPr lang="en-US" sz="1200" kern="1200" dirty="0">
                <a:solidFill>
                  <a:schemeClr val="tx1"/>
                </a:solidFill>
                <a:effectLst/>
                <a:latin typeface="+mn-lt"/>
                <a:ea typeface="+mn-ea"/>
                <a:cs typeface="+mn-cs"/>
              </a:rPr>
              <a:t>N3?</a:t>
            </a:r>
          </a:p>
          <a:p>
            <a:r>
              <a:rPr lang="en-US" sz="1200" kern="1200" dirty="0">
                <a:solidFill>
                  <a:schemeClr val="tx1"/>
                </a:solidFill>
                <a:effectLst/>
                <a:latin typeface="+mn-lt"/>
                <a:ea typeface="+mn-ea"/>
                <a:cs typeface="+mn-cs"/>
              </a:rPr>
              <a:t>Can anyone generalize the pattern?</a:t>
            </a:r>
          </a:p>
          <a:p>
            <a:r>
              <a:rPr lang="en-US" sz="1200" kern="1200" dirty="0">
                <a:solidFill>
                  <a:schemeClr val="tx1"/>
                </a:solidFill>
                <a:effectLst/>
                <a:latin typeface="+mn-lt"/>
                <a:ea typeface="+mn-ea"/>
                <a:cs typeface="+mn-cs"/>
              </a:rPr>
              <a:t>Allows us to estimate the population at any time point t if we know the intrinsic growth rate and the starting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a key assumption about lambda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the key values of lambda? [1 = equilibrium; &lt;1 = shrink; &gt;1 grow]</a:t>
            </a:r>
          </a:p>
          <a:p>
            <a:endParaRPr lang="en-US" sz="1200" kern="1200" dirty="0">
              <a:solidFill>
                <a:schemeClr val="tx1"/>
              </a:solidFill>
              <a:effectLst/>
              <a:latin typeface="+mn-lt"/>
              <a:ea typeface="+mn-ea"/>
              <a:cs typeface="+mn-cs"/>
            </a:endParaRPr>
          </a:p>
          <a:p>
            <a:r>
              <a:rPr lang="en-US" dirty="0"/>
              <a:t>So far, we’ve been dealing in discrete time. T = 1 year, individual points.</a:t>
            </a:r>
          </a:p>
          <a:p>
            <a:endParaRPr lang="en-US" dirty="0"/>
          </a:p>
          <a:p>
            <a:r>
              <a:rPr lang="en-US" dirty="0"/>
              <a:t>But what if we want a continuous time equation? Instead of individual points at year intervals, we want to know the value of N at every single possible point</a:t>
            </a:r>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505822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this into our general population model equation.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do that, let’s start at N0, assuming there’s just a few individuals. What does N1 =?</a:t>
            </a:r>
          </a:p>
          <a:p>
            <a:r>
              <a:rPr lang="en-US" sz="1200" kern="1200" dirty="0">
                <a:solidFill>
                  <a:schemeClr val="tx1"/>
                </a:solidFill>
                <a:effectLst/>
                <a:latin typeface="+mn-lt"/>
                <a:ea typeface="+mn-ea"/>
                <a:cs typeface="+mn-cs"/>
              </a:rPr>
              <a:t>What about N2?</a:t>
            </a:r>
          </a:p>
          <a:p>
            <a:r>
              <a:rPr lang="en-US" sz="1200" kern="1200" dirty="0">
                <a:solidFill>
                  <a:schemeClr val="tx1"/>
                </a:solidFill>
                <a:effectLst/>
                <a:latin typeface="+mn-lt"/>
                <a:ea typeface="+mn-ea"/>
                <a:cs typeface="+mn-cs"/>
              </a:rPr>
              <a:t>N3?</a:t>
            </a:r>
          </a:p>
          <a:p>
            <a:r>
              <a:rPr lang="en-US" sz="1200" kern="1200" dirty="0">
                <a:solidFill>
                  <a:schemeClr val="tx1"/>
                </a:solidFill>
                <a:effectLst/>
                <a:latin typeface="+mn-lt"/>
                <a:ea typeface="+mn-ea"/>
                <a:cs typeface="+mn-cs"/>
              </a:rPr>
              <a:t>Can anyone generalize the pattern?</a:t>
            </a:r>
          </a:p>
          <a:p>
            <a:r>
              <a:rPr lang="en-US" sz="1200" kern="1200" dirty="0">
                <a:solidFill>
                  <a:schemeClr val="tx1"/>
                </a:solidFill>
                <a:effectLst/>
                <a:latin typeface="+mn-lt"/>
                <a:ea typeface="+mn-ea"/>
                <a:cs typeface="+mn-cs"/>
              </a:rPr>
              <a:t>Allows us to estimate the population at any time point t if we know the intrinsic growth rate and the starting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a key assumption about lambda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the key values of lambda? [1 = equilibrium; &lt;1 = shrink; &gt;1 grow]</a:t>
            </a:r>
          </a:p>
          <a:p>
            <a:endParaRPr lang="en-US" sz="1200" kern="1200" dirty="0">
              <a:solidFill>
                <a:schemeClr val="tx1"/>
              </a:solidFill>
              <a:effectLst/>
              <a:latin typeface="+mn-lt"/>
              <a:ea typeface="+mn-ea"/>
              <a:cs typeface="+mn-cs"/>
            </a:endParaRPr>
          </a:p>
          <a:p>
            <a:r>
              <a:rPr lang="en-US" dirty="0"/>
              <a:t>So far, we’ve been dealing in discrete time. T = 1 year, individual points.</a:t>
            </a:r>
          </a:p>
          <a:p>
            <a:endParaRPr lang="en-US" dirty="0"/>
          </a:p>
          <a:p>
            <a:r>
              <a:rPr lang="en-US" dirty="0"/>
              <a:t>But what if we want a continuous time equation? Instead of individual points at year intervals, we want to know the value of N at every single possible point</a:t>
            </a:r>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3092023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build this into our general population model equation.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do that, let’s start at N0, assuming there’s just a few individuals. What does N1 =?</a:t>
            </a:r>
          </a:p>
          <a:p>
            <a:r>
              <a:rPr lang="en-US" sz="1200" kern="1200" dirty="0">
                <a:solidFill>
                  <a:schemeClr val="tx1"/>
                </a:solidFill>
                <a:effectLst/>
                <a:latin typeface="+mn-lt"/>
                <a:ea typeface="+mn-ea"/>
                <a:cs typeface="+mn-cs"/>
              </a:rPr>
              <a:t>What about N2?</a:t>
            </a:r>
          </a:p>
          <a:p>
            <a:r>
              <a:rPr lang="en-US" sz="1200" kern="1200" dirty="0">
                <a:solidFill>
                  <a:schemeClr val="tx1"/>
                </a:solidFill>
                <a:effectLst/>
                <a:latin typeface="+mn-lt"/>
                <a:ea typeface="+mn-ea"/>
                <a:cs typeface="+mn-cs"/>
              </a:rPr>
              <a:t>N3?</a:t>
            </a:r>
          </a:p>
          <a:p>
            <a:r>
              <a:rPr lang="en-US" sz="1200" kern="1200" dirty="0">
                <a:solidFill>
                  <a:schemeClr val="tx1"/>
                </a:solidFill>
                <a:effectLst/>
                <a:latin typeface="+mn-lt"/>
                <a:ea typeface="+mn-ea"/>
                <a:cs typeface="+mn-cs"/>
              </a:rPr>
              <a:t>Can anyone generalize the pattern?</a:t>
            </a:r>
          </a:p>
          <a:p>
            <a:r>
              <a:rPr lang="en-US" sz="1200" kern="1200" dirty="0">
                <a:solidFill>
                  <a:schemeClr val="tx1"/>
                </a:solidFill>
                <a:effectLst/>
                <a:latin typeface="+mn-lt"/>
                <a:ea typeface="+mn-ea"/>
                <a:cs typeface="+mn-cs"/>
              </a:rPr>
              <a:t>Allows us to estimate the population at any time point t if we know the intrinsic growth rate and the starting population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a key assumption about lambda here?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about the key values of lambda? [1 = equilibrium; &lt;1 = shrink; &gt;1 grow]</a:t>
            </a:r>
          </a:p>
          <a:p>
            <a:endParaRPr lang="en-US" sz="1200" kern="1200" dirty="0">
              <a:solidFill>
                <a:schemeClr val="tx1"/>
              </a:solidFill>
              <a:effectLst/>
              <a:latin typeface="+mn-lt"/>
              <a:ea typeface="+mn-ea"/>
              <a:cs typeface="+mn-cs"/>
            </a:endParaRPr>
          </a:p>
          <a:p>
            <a:r>
              <a:rPr lang="en-US" dirty="0"/>
              <a:t>So far, we’ve been dealing in discrete time. T = 1 year, individual points.</a:t>
            </a:r>
          </a:p>
          <a:p>
            <a:endParaRPr lang="en-US" dirty="0"/>
          </a:p>
          <a:p>
            <a:r>
              <a:rPr lang="en-US" dirty="0"/>
              <a:t>But what if we want a continuous time equation? Instead of individual points at year intervals, we want to know the value of N at every single possible point</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3056784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convert this equation to a differential equation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start, we need to figure out the intrinsic growth rate. In continuous time, we often represent the intrinsic growth rate as r instead of lambda. EQUATION.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continuous time, we want to know the change in N over the change in time for every time time point.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192020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convert this equation to a differential equation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start, we need to figure out the intrinsic growth rate. In continuous time, we often represent the intrinsic growth rate as r instead of lambda. EQUATION.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continuous time, we want to know the change in N over the change in time for every time time point.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4186658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a:t>
            </a:fld>
            <a:endParaRPr lang="en-US"/>
          </a:p>
        </p:txBody>
      </p:sp>
    </p:spTree>
    <p:extLst>
      <p:ext uri="{BB962C8B-B14F-4D97-AF65-F5344CB8AC3E}">
        <p14:creationId xmlns:p14="http://schemas.microsoft.com/office/powerpoint/2010/main" val="408208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dx/x is log(x);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a constant is the constant *x + 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log(P(t)) = </a:t>
            </a:r>
            <a:r>
              <a:rPr lang="en-US" sz="1200" kern="1200" dirty="0" err="1">
                <a:solidFill>
                  <a:schemeClr val="tx1"/>
                </a:solidFill>
                <a:effectLst/>
                <a:latin typeface="+mn-lt"/>
                <a:ea typeface="+mn-ea"/>
                <a:cs typeface="+mn-cs"/>
              </a:rPr>
              <a:t>rt+c</a:t>
            </a:r>
            <a:r>
              <a:rPr lang="en-US" sz="1200" kern="1200" dirty="0">
                <a:solidFill>
                  <a:schemeClr val="tx1"/>
                </a:solidFill>
                <a:effectLst/>
                <a:latin typeface="+mn-lt"/>
                <a:ea typeface="+mn-ea"/>
                <a:cs typeface="+mn-cs"/>
              </a:rPr>
              <a:t> just by rules of derivative </a:t>
            </a:r>
          </a:p>
          <a:p>
            <a:endParaRPr lang="en-US" sz="1200" kern="1200" dirty="0">
              <a:solidFill>
                <a:schemeClr val="tx1"/>
              </a:solidFill>
              <a:effectLst/>
              <a:latin typeface="+mn-lt"/>
              <a:ea typeface="+mn-ea"/>
              <a:cs typeface="+mn-cs"/>
            </a:endParaRPr>
          </a:p>
          <a:p>
            <a:r>
              <a:rPr lang="en-US" dirty="0"/>
              <a:t>C is N(0)?</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226993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dx/x is log(x);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a constant is the constant *x + 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log(P(t)) = </a:t>
            </a:r>
            <a:r>
              <a:rPr lang="en-US" sz="1200" kern="1200" dirty="0" err="1">
                <a:solidFill>
                  <a:schemeClr val="tx1"/>
                </a:solidFill>
                <a:effectLst/>
                <a:latin typeface="+mn-lt"/>
                <a:ea typeface="+mn-ea"/>
                <a:cs typeface="+mn-cs"/>
              </a:rPr>
              <a:t>rt+c</a:t>
            </a:r>
            <a:r>
              <a:rPr lang="en-US" sz="1200" kern="1200" dirty="0">
                <a:solidFill>
                  <a:schemeClr val="tx1"/>
                </a:solidFill>
                <a:effectLst/>
                <a:latin typeface="+mn-lt"/>
                <a:ea typeface="+mn-ea"/>
                <a:cs typeface="+mn-cs"/>
              </a:rPr>
              <a:t> just by rules of derivative </a:t>
            </a:r>
          </a:p>
          <a:p>
            <a:endParaRPr lang="en-US" sz="1200" kern="1200" dirty="0">
              <a:solidFill>
                <a:schemeClr val="tx1"/>
              </a:solidFill>
              <a:effectLst/>
              <a:latin typeface="+mn-lt"/>
              <a:ea typeface="+mn-ea"/>
              <a:cs typeface="+mn-cs"/>
            </a:endParaRPr>
          </a:p>
          <a:p>
            <a:r>
              <a:rPr lang="en-US" dirty="0"/>
              <a:t>C is N(0)?</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641194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dx/x is log(x);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a constant is the constant *x + 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log(P(t)) = </a:t>
            </a:r>
            <a:r>
              <a:rPr lang="en-US" sz="1200" kern="1200" dirty="0" err="1">
                <a:solidFill>
                  <a:schemeClr val="tx1"/>
                </a:solidFill>
                <a:effectLst/>
                <a:latin typeface="+mn-lt"/>
                <a:ea typeface="+mn-ea"/>
                <a:cs typeface="+mn-cs"/>
              </a:rPr>
              <a:t>rt+c</a:t>
            </a:r>
            <a:r>
              <a:rPr lang="en-US" sz="1200" kern="1200" dirty="0">
                <a:solidFill>
                  <a:schemeClr val="tx1"/>
                </a:solidFill>
                <a:effectLst/>
                <a:latin typeface="+mn-lt"/>
                <a:ea typeface="+mn-ea"/>
                <a:cs typeface="+mn-cs"/>
              </a:rPr>
              <a:t> just by rules of derivative </a:t>
            </a:r>
          </a:p>
          <a:p>
            <a:endParaRPr lang="en-US" sz="1200" kern="1200" dirty="0">
              <a:solidFill>
                <a:schemeClr val="tx1"/>
              </a:solidFill>
              <a:effectLst/>
              <a:latin typeface="+mn-lt"/>
              <a:ea typeface="+mn-ea"/>
              <a:cs typeface="+mn-cs"/>
            </a:endParaRPr>
          </a:p>
          <a:p>
            <a:r>
              <a:rPr lang="en-US" dirty="0"/>
              <a:t>C is N(0)?</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4042102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dx/x is log(x);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a constant is the constant *x + 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log(P(t)) = </a:t>
            </a:r>
            <a:r>
              <a:rPr lang="en-US" sz="1200" kern="1200" dirty="0" err="1">
                <a:solidFill>
                  <a:schemeClr val="tx1"/>
                </a:solidFill>
                <a:effectLst/>
                <a:latin typeface="+mn-lt"/>
                <a:ea typeface="+mn-ea"/>
                <a:cs typeface="+mn-cs"/>
              </a:rPr>
              <a:t>rt+c</a:t>
            </a:r>
            <a:r>
              <a:rPr lang="en-US" sz="1200" kern="1200" dirty="0">
                <a:solidFill>
                  <a:schemeClr val="tx1"/>
                </a:solidFill>
                <a:effectLst/>
                <a:latin typeface="+mn-lt"/>
                <a:ea typeface="+mn-ea"/>
                <a:cs typeface="+mn-cs"/>
              </a:rPr>
              <a:t> just by rules of derivative </a:t>
            </a:r>
          </a:p>
          <a:p>
            <a:endParaRPr lang="en-US" sz="1200" kern="1200" dirty="0">
              <a:solidFill>
                <a:schemeClr val="tx1"/>
              </a:solidFill>
              <a:effectLst/>
              <a:latin typeface="+mn-lt"/>
              <a:ea typeface="+mn-ea"/>
              <a:cs typeface="+mn-cs"/>
            </a:endParaRPr>
          </a:p>
          <a:p>
            <a:r>
              <a:rPr lang="en-US" dirty="0"/>
              <a:t>C is N(0)?</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923501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dx/x is log(x);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a constant is the constant *x + 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log(P(t)) = </a:t>
            </a:r>
            <a:r>
              <a:rPr lang="en-US" sz="1200" kern="1200" dirty="0" err="1">
                <a:solidFill>
                  <a:schemeClr val="tx1"/>
                </a:solidFill>
                <a:effectLst/>
                <a:latin typeface="+mn-lt"/>
                <a:ea typeface="+mn-ea"/>
                <a:cs typeface="+mn-cs"/>
              </a:rPr>
              <a:t>rt+c</a:t>
            </a:r>
            <a:r>
              <a:rPr lang="en-US" sz="1200" kern="1200" dirty="0">
                <a:solidFill>
                  <a:schemeClr val="tx1"/>
                </a:solidFill>
                <a:effectLst/>
                <a:latin typeface="+mn-lt"/>
                <a:ea typeface="+mn-ea"/>
                <a:cs typeface="+mn-cs"/>
              </a:rPr>
              <a:t> just by rules of derivative </a:t>
            </a:r>
          </a:p>
          <a:p>
            <a:endParaRPr lang="en-US" sz="1200" kern="1200" dirty="0">
              <a:solidFill>
                <a:schemeClr val="tx1"/>
              </a:solidFill>
              <a:effectLst/>
              <a:latin typeface="+mn-lt"/>
              <a:ea typeface="+mn-ea"/>
              <a:cs typeface="+mn-cs"/>
            </a:endParaRPr>
          </a:p>
          <a:p>
            <a:r>
              <a:rPr lang="en-US" dirty="0"/>
              <a:t>C is N(0)?</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3373630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dx/x is log(x);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integral of a constant is the constant *x + 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log(P(t)) = </a:t>
            </a:r>
            <a:r>
              <a:rPr lang="en-US" sz="1200" kern="1200" dirty="0" err="1">
                <a:solidFill>
                  <a:schemeClr val="tx1"/>
                </a:solidFill>
                <a:effectLst/>
                <a:latin typeface="+mn-lt"/>
                <a:ea typeface="+mn-ea"/>
                <a:cs typeface="+mn-cs"/>
              </a:rPr>
              <a:t>rt+c</a:t>
            </a:r>
            <a:r>
              <a:rPr lang="en-US" sz="1200" kern="1200" dirty="0">
                <a:solidFill>
                  <a:schemeClr val="tx1"/>
                </a:solidFill>
                <a:effectLst/>
                <a:latin typeface="+mn-lt"/>
                <a:ea typeface="+mn-ea"/>
                <a:cs typeface="+mn-cs"/>
              </a:rPr>
              <a:t> just by rules of derivative </a:t>
            </a:r>
          </a:p>
          <a:p>
            <a:endParaRPr lang="en-US" sz="1200" kern="1200" dirty="0">
              <a:solidFill>
                <a:schemeClr val="tx1"/>
              </a:solidFill>
              <a:effectLst/>
              <a:latin typeface="+mn-lt"/>
              <a:ea typeface="+mn-ea"/>
              <a:cs typeface="+mn-cs"/>
            </a:endParaRPr>
          </a:p>
          <a:p>
            <a:r>
              <a:rPr lang="en-US" dirty="0"/>
              <a:t>C is N(0)?</a:t>
            </a:r>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4208661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derived our two closed form equations for basic population growth: discrete time and continuous 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continuous need calculus; discrete usually only algebra…</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3969575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often convert between the two, </a:t>
            </a:r>
            <a:r>
              <a:rPr lang="en-US" sz="1200" kern="1200" dirty="0" err="1">
                <a:solidFill>
                  <a:schemeClr val="tx1"/>
                </a:solidFill>
                <a:effectLst/>
                <a:latin typeface="+mn-lt"/>
                <a:ea typeface="+mn-ea"/>
                <a:cs typeface="+mn-cs"/>
              </a:rPr>
              <a:t>etc</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lets go back to discrete time for a second. </a:t>
            </a:r>
          </a:p>
          <a:p>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856267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370844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earlier that one of the key assumptions of this basic model so far is that the birth and death rates are constant. But is that the case in reality? What are some reasons that they might be different?</a:t>
            </a:r>
          </a:p>
          <a:p>
            <a:endParaRPr lang="en-US" dirty="0"/>
          </a:p>
          <a:p>
            <a:r>
              <a:rPr lang="en-US" dirty="0"/>
              <a:t>(reproductive age, death rate increases with age, health factors)</a:t>
            </a:r>
          </a:p>
          <a:p>
            <a:endParaRPr lang="en-US" dirty="0"/>
          </a:p>
          <a:p>
            <a:r>
              <a:rPr lang="en-US" dirty="0"/>
              <a:t>That question brings us to another key idea in compartmental modeling, deterministic vs stochastic models</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2034963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start off with what a compartmental model is</a:t>
            </a:r>
          </a:p>
          <a:p>
            <a:endParaRPr lang="en-US" dirty="0"/>
          </a:p>
          <a:p>
            <a:r>
              <a:rPr lang="en-US" dirty="0"/>
              <a:t>There’s a lot of terminology in modeling, and so I want to point out that when we say compartmental model, we can also say mechanistic model, or mathematical model</a:t>
            </a:r>
          </a:p>
        </p:txBody>
      </p:sp>
      <p:sp>
        <p:nvSpPr>
          <p:cNvPr id="4" name="Slide Number Placeholder 3"/>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2686210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ducks as an example. Suppose we are looking at how the population of ducks changes over time, let’s say in discrete time of one year.</a:t>
            </a:r>
          </a:p>
          <a:p>
            <a:endParaRPr lang="en-US" dirty="0"/>
          </a:p>
          <a:p>
            <a:r>
              <a:rPr lang="en-US" dirty="0"/>
              <a:t>If we assume that the probability of death (i.e. the death rate) is constant, that means that we are absolutely sure that half of these ducks will die before the next year.</a:t>
            </a:r>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608261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us with 5 ducks from our starting population of 10. this is an example of a deterministic model– our rates are fixed, constant, always the same, and we know exactly how the population changes year to year, every year.</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1123381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want our model to factor in some variation in the death rate (for the reasons we stated above) from year to year to try and be more realistic, we can use what’s called a stochastic model. Stochastic means ’up to chance’.</a:t>
            </a:r>
          </a:p>
          <a:p>
            <a:endParaRPr lang="en-US" dirty="0"/>
          </a:p>
          <a:p>
            <a:r>
              <a:rPr lang="en-US" dirty="0"/>
              <a:t>So let’s say in our stochastic model we start with the same 10 ducks, and the same probability of death</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3729064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we’ll see with a stochastic model is that some years, we get more death than the expected 0.5, and some years we get less. So in this case, we had a higher death rate (0.8), leaving us with only 2 surviving ducks.</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304602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we’ll see with a stochastic model is that some years, we get more death than the expected 0.5, and some years we get less. So in this case, we had a higher death rate (0.8), leaving us with only 2 surviving ducks.</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3140875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way that we do that is instead of having a fixed value of death rate (rate = 0.5 every year), we instead draw a value of the death rate from a distribution.</a:t>
            </a:r>
          </a:p>
          <a:p>
            <a:endParaRPr lang="en-US" dirty="0"/>
          </a:p>
          <a:p>
            <a:r>
              <a:rPr lang="en-US" dirty="0"/>
              <a:t>So each time point, we select some random value from this distribution that we use as our number of surviving ducks. Sometimes it is 5, sometimes it is more or less.</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13632255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Crucially though, on average, we get 5 surviving ducks, and that’s represented by the shape of this distribution. We are most likely to get 5 surviving ducks.</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3559923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apply these concepts to more complex models, starting with structured population models.</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528987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2205147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discrete time, and think about developing a model that describes the population of </a:t>
            </a:r>
            <a:r>
              <a:rPr lang="en-US" sz="1200" kern="1200" dirty="0" err="1">
                <a:solidFill>
                  <a:schemeClr val="tx1"/>
                </a:solidFill>
                <a:effectLst/>
                <a:latin typeface="+mn-lt"/>
                <a:ea typeface="+mn-ea"/>
                <a:cs typeface="+mn-cs"/>
              </a:rPr>
              <a:t>Ranomafana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our data of real life counts of the population size are represented by red dots, and our estimate of the population size based on our simple discrete population model is represented by the blue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can see that the model doesn’t fit the data very well, i.e. the line doesn’t match up with the red dots.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touched on a few of these already, but what are some of the key assumptions of the simple population model that might make this projection so far off?</a:t>
            </a:r>
          </a:p>
          <a:p>
            <a:r>
              <a:rPr lang="en-US" sz="1200" kern="1200" dirty="0">
                <a:solidFill>
                  <a:schemeClr val="tx1"/>
                </a:solidFill>
                <a:effectLst/>
                <a:latin typeface="+mn-lt"/>
                <a:ea typeface="+mn-ea"/>
                <a:cs typeface="+mn-cs"/>
              </a:rPr>
              <a:t>1) Time varying lambda 2) reproductive age.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82740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start off with what a compartmental model is</a:t>
            </a:r>
          </a:p>
          <a:p>
            <a:endParaRPr lang="en-US" dirty="0"/>
          </a:p>
          <a:p>
            <a:r>
              <a:rPr lang="en-US" dirty="0"/>
              <a:t>There’s a lot of terminology in modeling, and so I want to point out that when we say compartmental model, we can also say mechanistic model, or mathematical model</a:t>
            </a:r>
          </a:p>
        </p:txBody>
      </p:sp>
      <p:sp>
        <p:nvSpPr>
          <p:cNvPr id="4" name="Slide Number Placeholder 3"/>
          <p:cNvSpPr>
            <a:spLocks noGrp="1"/>
          </p:cNvSpPr>
          <p:nvPr>
            <p:ph type="sldNum" sz="quarter" idx="5"/>
          </p:nvPr>
        </p:nvSpPr>
        <p:spPr/>
        <p:txBody>
          <a:bodyPr/>
          <a:lstStyle/>
          <a:p>
            <a:fld id="{A8C508D1-CDDD-6445-AC0B-42415DA4AB68}" type="slidenum">
              <a:rPr lang="en-US" smtClean="0"/>
              <a:t>7</a:t>
            </a:fld>
            <a:endParaRPr lang="en-US"/>
          </a:p>
        </p:txBody>
      </p:sp>
    </p:spTree>
    <p:extLst>
      <p:ext uri="{BB962C8B-B14F-4D97-AF65-F5344CB8AC3E}">
        <p14:creationId xmlns:p14="http://schemas.microsoft.com/office/powerpoint/2010/main" val="382325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we need population structure! In other words, we need a way to distinguish babies from adults, so that we can account for the fact that babies aren’t reproducing.</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41423794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go back to our four golden rules, and our main question, and build a structured population model.</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775429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compartments, babies and adults</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1671850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colors = homogenously mixed</a:t>
            </a:r>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3736873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are the arrows? </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1410960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this was our equation for the basic population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equation for a structured population model has the same format, nt+1 = growth * </a:t>
            </a:r>
            <a:r>
              <a:rPr lang="en-US" sz="1200" kern="1200" dirty="0" err="1">
                <a:solidFill>
                  <a:schemeClr val="tx1"/>
                </a:solidFill>
                <a:effectLst/>
                <a:latin typeface="+mn-lt"/>
                <a:ea typeface="+mn-ea"/>
                <a:cs typeface="+mn-cs"/>
              </a:rPr>
              <a:t>nt</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in this case, because we have multiple states, lambda is replaced by A, a matrix of population growth rates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nt</a:t>
            </a:r>
            <a:r>
              <a:rPr lang="en-US" sz="1200" kern="1200" dirty="0">
                <a:solidFill>
                  <a:schemeClr val="tx1"/>
                </a:solidFill>
                <a:effectLst/>
                <a:latin typeface="+mn-lt"/>
                <a:ea typeface="+mn-ea"/>
                <a:cs typeface="+mn-cs"/>
              </a:rPr>
              <a:t> is a vector of population sizes instead of a single number</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593083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expand that out to understand it more deeply.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is a matrix that includes all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 has pop size of b and 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some matrix math, get nt+1</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34379448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key takeaway from this is that population growth will depend on population structure</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39956875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625736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in which two populations interact.</a:t>
            </a:r>
          </a:p>
          <a:p>
            <a:endParaRPr lang="en-US" dirty="0"/>
          </a:p>
          <a:p>
            <a:r>
              <a:rPr lang="en-US" dirty="0"/>
              <a:t>Predator prey</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41559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FOUR GOLDEN RULES, and for the rest of the lecture, we’re going to see how we can apply these four golden rules to different questions to build models</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199740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rules and question</a:t>
            </a:r>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901464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just have two separate basic population models, but the key concept here is that these populations interact.</a:t>
            </a:r>
          </a:p>
          <a:p>
            <a:endParaRPr lang="en-US" dirty="0"/>
          </a:p>
          <a:p>
            <a:r>
              <a:rPr lang="en-US" dirty="0"/>
              <a:t>Can anyone think of a way in which any of these mechanisms could be influenced by the other species?</a:t>
            </a:r>
          </a:p>
          <a:p>
            <a:endParaRPr lang="en-US" dirty="0"/>
          </a:p>
          <a:p>
            <a:pPr marL="228600" indent="-228600">
              <a:buAutoNum type="arabicPeriod"/>
            </a:pPr>
            <a:r>
              <a:rPr lang="en-US" dirty="0"/>
              <a:t>Fossa reproduction depends on lemur population (food converted to energy)</a:t>
            </a:r>
          </a:p>
          <a:p>
            <a:pPr marL="228600" indent="-228600">
              <a:buAutoNum type="arabicPeriod"/>
            </a:pPr>
            <a:r>
              <a:rPr lang="en-US" dirty="0"/>
              <a:t>Lemur death depends on fossa population (hunting)</a:t>
            </a:r>
          </a:p>
        </p:txBody>
      </p:sp>
      <p:sp>
        <p:nvSpPr>
          <p:cNvPr id="4" name="Slide Number Placeholder 3"/>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37149025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3357917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we have these parameters</a:t>
            </a:r>
          </a:p>
        </p:txBody>
      </p:sp>
      <p:sp>
        <p:nvSpPr>
          <p:cNvPr id="4" name="Slide Number Placeholder 3"/>
          <p:cNvSpPr>
            <a:spLocks noGrp="1"/>
          </p:cNvSpPr>
          <p:nvPr>
            <p:ph type="sldNum" sz="quarter" idx="5"/>
          </p:nvPr>
        </p:nvSpPr>
        <p:spPr/>
        <p:txBody>
          <a:bodyPr/>
          <a:lstStyle/>
          <a:p>
            <a:fld id="{A8C508D1-CDDD-6445-AC0B-42415DA4AB68}" type="slidenum">
              <a:rPr lang="en-US" smtClean="0"/>
              <a:t>79</a:t>
            </a:fld>
            <a:endParaRPr lang="en-US"/>
          </a:p>
        </p:txBody>
      </p:sp>
    </p:spTree>
    <p:extLst>
      <p:ext uri="{BB962C8B-B14F-4D97-AF65-F5344CB8AC3E}">
        <p14:creationId xmlns:p14="http://schemas.microsoft.com/office/powerpoint/2010/main" val="647034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a:t>
            </a:r>
          </a:p>
          <a:p>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81</a:t>
            </a:fld>
            <a:endParaRPr lang="en-US"/>
          </a:p>
        </p:txBody>
      </p:sp>
    </p:spTree>
    <p:extLst>
      <p:ext uri="{BB962C8B-B14F-4D97-AF65-F5344CB8AC3E}">
        <p14:creationId xmlns:p14="http://schemas.microsoft.com/office/powerpoint/2010/main" val="2223730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plot these dynamics over time, you see a cool striking pattern of oscillations, or waves</a:t>
            </a:r>
          </a:p>
          <a:p>
            <a:endParaRPr lang="en-US" dirty="0"/>
          </a:p>
          <a:p>
            <a:r>
              <a:rPr lang="en-US" dirty="0"/>
              <a:t>Lemurs increase, then </a:t>
            </a:r>
            <a:r>
              <a:rPr lang="en-US" dirty="0" err="1"/>
              <a:t>fossas</a:t>
            </a:r>
            <a:r>
              <a:rPr lang="en-US" dirty="0"/>
              <a:t>, then lemurs crash, then fossa crash</a:t>
            </a:r>
          </a:p>
        </p:txBody>
      </p:sp>
      <p:sp>
        <p:nvSpPr>
          <p:cNvPr id="4" name="Slide Number Placeholder 3"/>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9913434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super cool about this is that this simple model, even with all of its assumptions, has been shown to play out in reality.</a:t>
            </a:r>
          </a:p>
          <a:p>
            <a:endParaRPr lang="en-US" dirty="0"/>
          </a:p>
          <a:p>
            <a:r>
              <a:rPr lang="en-US" dirty="0"/>
              <a:t>Study in Canada</a:t>
            </a:r>
          </a:p>
          <a:p>
            <a:endParaRPr lang="en-US" dirty="0"/>
          </a:p>
          <a:p>
            <a:r>
              <a:rPr lang="en-US" dirty="0"/>
              <a:t>Specialist predator</a:t>
            </a:r>
          </a:p>
        </p:txBody>
      </p:sp>
      <p:sp>
        <p:nvSpPr>
          <p:cNvPr id="4" name="Slide Number Placeholder 3"/>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17362368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36107168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models aim to capture infection dynamics over time</a:t>
            </a:r>
          </a:p>
          <a:p>
            <a:endParaRPr lang="en-US" dirty="0"/>
          </a:p>
          <a:p>
            <a:r>
              <a:rPr lang="en-US" dirty="0"/>
              <a:t>This picture represents what a chain of transmission could look like , let’s say for measles through Antananarivo</a:t>
            </a:r>
          </a:p>
          <a:p>
            <a:endParaRPr lang="en-US" dirty="0"/>
          </a:p>
          <a:p>
            <a:r>
              <a:rPr lang="en-US" dirty="0"/>
              <a:t>Patient zero infects two people</a:t>
            </a:r>
          </a:p>
          <a:p>
            <a:endParaRPr lang="en-US" dirty="0"/>
          </a:p>
          <a:p>
            <a:r>
              <a:rPr lang="en-US" dirty="0"/>
              <a:t>Some infect more, some infect fewer</a:t>
            </a:r>
          </a:p>
        </p:txBody>
      </p:sp>
      <p:sp>
        <p:nvSpPr>
          <p:cNvPr id="4" name="Slide Number Placeholder 3"/>
          <p:cNvSpPr>
            <a:spLocks noGrp="1"/>
          </p:cNvSpPr>
          <p:nvPr>
            <p:ph type="sldNum" sz="quarter" idx="5"/>
          </p:nvPr>
        </p:nvSpPr>
        <p:spPr/>
        <p:txBody>
          <a:bodyPr/>
          <a:lstStyle/>
          <a:p>
            <a:fld id="{A8C508D1-CDDD-6445-AC0B-42415DA4AB68}" type="slidenum">
              <a:rPr lang="en-US" smtClean="0"/>
              <a:t>88</a:t>
            </a:fld>
            <a:endParaRPr lang="en-US"/>
          </a:p>
        </p:txBody>
      </p:sp>
    </p:spTree>
    <p:extLst>
      <p:ext uri="{BB962C8B-B14F-4D97-AF65-F5344CB8AC3E}">
        <p14:creationId xmlns:p14="http://schemas.microsoft.com/office/powerpoint/2010/main" val="3142429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 say “build a model” I mean “create a stylized version of reality”. …Key to remember, all models are wrong - some models are useful…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50061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population of Madagascar over time, from 1960 to 2010.</a:t>
            </a:r>
          </a:p>
          <a:p>
            <a:endParaRPr lang="en-US" dirty="0"/>
          </a:p>
          <a:p>
            <a:r>
              <a:rPr lang="en-US" dirty="0"/>
              <a:t>Just by looking at it we can learn a few things:</a:t>
            </a:r>
          </a:p>
          <a:p>
            <a:pPr marL="228600" indent="-228600">
              <a:buAutoNum type="arabicPeriod"/>
            </a:pPr>
            <a:r>
              <a:rPr lang="en-US" dirty="0"/>
              <a:t>it’s increasing</a:t>
            </a:r>
          </a:p>
          <a:p>
            <a:pPr marL="228600" indent="-228600">
              <a:buAutoNum type="arabicPeriod"/>
            </a:pPr>
            <a:r>
              <a:rPr lang="en-US" dirty="0"/>
              <a:t>It looks like its increasing more and more quickly over time</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Just looking at it is helpful, but if we want to A) understand exactly how it’s changing over time, and B) be able to predict future change, we can create a compartmental model that captures these dynamics</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And this type of model is of course, a basic population model</a:t>
            </a:r>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1565501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28656378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Everyone is either SIR</a:t>
            </a:r>
          </a:p>
          <a:p>
            <a:pPr marL="171450" indent="-171450">
              <a:buFontTx/>
              <a:buChar char="-"/>
            </a:pPr>
            <a:r>
              <a:rPr lang="en-US" dirty="0"/>
              <a:t>Uniformly mixed</a:t>
            </a:r>
          </a:p>
          <a:p>
            <a:pPr marL="171450" indent="-171450">
              <a:buFontTx/>
              <a:buChar char="-"/>
            </a:pPr>
            <a:r>
              <a:rPr lang="en-US" dirty="0"/>
              <a:t>No latent period</a:t>
            </a:r>
          </a:p>
          <a:p>
            <a:pPr marL="171450" indent="-171450">
              <a:buFontTx/>
              <a:buChar char="-"/>
            </a:pPr>
            <a:r>
              <a:rPr lang="en-US" dirty="0"/>
              <a:t>Recovery is permanent</a:t>
            </a:r>
          </a:p>
          <a:p>
            <a:pPr marL="171450" indent="-171450">
              <a:buFontTx/>
              <a:buChar char="-"/>
            </a:pPr>
            <a:r>
              <a:rPr lang="en-US" dirty="0"/>
              <a:t>constant population size</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479720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92</a:t>
            </a:fld>
            <a:endParaRPr lang="en-US"/>
          </a:p>
        </p:txBody>
      </p:sp>
    </p:spTree>
    <p:extLst>
      <p:ext uri="{BB962C8B-B14F-4D97-AF65-F5344CB8AC3E}">
        <p14:creationId xmlns:p14="http://schemas.microsoft.com/office/powerpoint/2010/main" val="1941177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93</a:t>
            </a:fld>
            <a:endParaRPr lang="en-US"/>
          </a:p>
        </p:txBody>
      </p:sp>
    </p:spTree>
    <p:extLst>
      <p:ext uri="{BB962C8B-B14F-4D97-AF65-F5344CB8AC3E}">
        <p14:creationId xmlns:p14="http://schemas.microsoft.com/office/powerpoint/2010/main" val="8326465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94</a:t>
            </a:fld>
            <a:endParaRPr lang="en-US"/>
          </a:p>
        </p:txBody>
      </p:sp>
    </p:spTree>
    <p:extLst>
      <p:ext uri="{BB962C8B-B14F-4D97-AF65-F5344CB8AC3E}">
        <p14:creationId xmlns:p14="http://schemas.microsoft.com/office/powerpoint/2010/main" val="3752407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95</a:t>
            </a:fld>
            <a:endParaRPr lang="en-US"/>
          </a:p>
        </p:txBody>
      </p:sp>
    </p:spTree>
    <p:extLst>
      <p:ext uri="{BB962C8B-B14F-4D97-AF65-F5344CB8AC3E}">
        <p14:creationId xmlns:p14="http://schemas.microsoft.com/office/powerpoint/2010/main" val="10328075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96</a:t>
            </a:fld>
            <a:endParaRPr lang="en-US"/>
          </a:p>
        </p:txBody>
      </p:sp>
    </p:spTree>
    <p:extLst>
      <p:ext uri="{BB962C8B-B14F-4D97-AF65-F5344CB8AC3E}">
        <p14:creationId xmlns:p14="http://schemas.microsoft.com/office/powerpoint/2010/main" val="31098337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a:t>
            </a:r>
          </a:p>
          <a:p>
            <a:endParaRPr lang="en-US" dirty="0"/>
          </a:p>
          <a:p>
            <a:r>
              <a:rPr lang="en-US" dirty="0"/>
              <a:t>equations</a:t>
            </a:r>
          </a:p>
        </p:txBody>
      </p:sp>
      <p:sp>
        <p:nvSpPr>
          <p:cNvPr id="4" name="Slide Number Placeholder 3"/>
          <p:cNvSpPr>
            <a:spLocks noGrp="1"/>
          </p:cNvSpPr>
          <p:nvPr>
            <p:ph type="sldNum" sz="quarter" idx="5"/>
          </p:nvPr>
        </p:nvSpPr>
        <p:spPr/>
        <p:txBody>
          <a:bodyPr/>
          <a:lstStyle/>
          <a:p>
            <a:fld id="{A8C508D1-CDDD-6445-AC0B-42415DA4AB68}" type="slidenum">
              <a:rPr lang="en-US" smtClean="0"/>
              <a:t>97</a:t>
            </a:fld>
            <a:endParaRPr lang="en-US"/>
          </a:p>
        </p:txBody>
      </p:sp>
    </p:spTree>
    <p:extLst>
      <p:ext uri="{BB962C8B-B14F-4D97-AF65-F5344CB8AC3E}">
        <p14:creationId xmlns:p14="http://schemas.microsoft.com/office/powerpoint/2010/main" val="24323304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98</a:t>
            </a:fld>
            <a:endParaRPr lang="en-US"/>
          </a:p>
        </p:txBody>
      </p:sp>
    </p:spTree>
    <p:extLst>
      <p:ext uri="{BB962C8B-B14F-4D97-AF65-F5344CB8AC3E}">
        <p14:creationId xmlns:p14="http://schemas.microsoft.com/office/powerpoint/2010/main" val="10704577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99</a:t>
            </a:fld>
            <a:endParaRPr lang="en-US"/>
          </a:p>
        </p:txBody>
      </p:sp>
    </p:spTree>
    <p:extLst>
      <p:ext uri="{BB962C8B-B14F-4D97-AF65-F5344CB8AC3E}">
        <p14:creationId xmlns:p14="http://schemas.microsoft.com/office/powerpoint/2010/main" val="3158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basic population model has to follow the same rules of all compartmental models that we talked about a few minutes ago</a:t>
            </a:r>
          </a:p>
          <a:p>
            <a:endParaRPr lang="en-US" dirty="0"/>
          </a:p>
          <a:p>
            <a:r>
              <a:rPr lang="en-US" dirty="0"/>
              <a:t>First, </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2165428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100</a:t>
            </a:fld>
            <a:endParaRPr lang="en-US"/>
          </a:p>
        </p:txBody>
      </p:sp>
    </p:spTree>
    <p:extLst>
      <p:ext uri="{BB962C8B-B14F-4D97-AF65-F5344CB8AC3E}">
        <p14:creationId xmlns:p14="http://schemas.microsoft.com/office/powerpoint/2010/main" val="950724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just at the very start of an outbreak</a:t>
            </a:r>
          </a:p>
          <a:p>
            <a:endParaRPr lang="en-US" dirty="0"/>
          </a:p>
          <a:p>
            <a:r>
              <a:rPr lang="en-US" dirty="0"/>
              <a:t>Set I = 1, you can calculate a value for R0, which is: </a:t>
            </a:r>
          </a:p>
        </p:txBody>
      </p:sp>
      <p:sp>
        <p:nvSpPr>
          <p:cNvPr id="4" name="Slide Number Placeholder 3"/>
          <p:cNvSpPr>
            <a:spLocks noGrp="1"/>
          </p:cNvSpPr>
          <p:nvPr>
            <p:ph type="sldNum" sz="quarter" idx="5"/>
          </p:nvPr>
        </p:nvSpPr>
        <p:spPr/>
        <p:txBody>
          <a:bodyPr/>
          <a:lstStyle/>
          <a:p>
            <a:fld id="{A8C508D1-CDDD-6445-AC0B-42415DA4AB68}" type="slidenum">
              <a:rPr lang="en-US" smtClean="0"/>
              <a:t>101</a:t>
            </a:fld>
            <a:endParaRPr lang="en-US"/>
          </a:p>
        </p:txBody>
      </p:sp>
    </p:spTree>
    <p:extLst>
      <p:ext uri="{BB962C8B-B14F-4D97-AF65-F5344CB8AC3E}">
        <p14:creationId xmlns:p14="http://schemas.microsoft.com/office/powerpoint/2010/main" val="13563770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p>
        </p:txBody>
      </p:sp>
      <p:sp>
        <p:nvSpPr>
          <p:cNvPr id="4" name="Slide Number Placeholder 3"/>
          <p:cNvSpPr>
            <a:spLocks noGrp="1"/>
          </p:cNvSpPr>
          <p:nvPr>
            <p:ph type="sldNum" sz="quarter" idx="5"/>
          </p:nvPr>
        </p:nvSpPr>
        <p:spPr/>
        <p:txBody>
          <a:bodyPr/>
          <a:lstStyle/>
          <a:p>
            <a:fld id="{A8C508D1-CDDD-6445-AC0B-42415DA4AB68}" type="slidenum">
              <a:rPr lang="en-US" smtClean="0"/>
              <a:t>102</a:t>
            </a:fld>
            <a:endParaRPr lang="en-US"/>
          </a:p>
        </p:txBody>
      </p:sp>
    </p:spTree>
    <p:extLst>
      <p:ext uri="{BB962C8B-B14F-4D97-AF65-F5344CB8AC3E}">
        <p14:creationId xmlns:p14="http://schemas.microsoft.com/office/powerpoint/2010/main" val="38023282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p>
        </p:txBody>
      </p:sp>
      <p:sp>
        <p:nvSpPr>
          <p:cNvPr id="4" name="Slide Number Placeholder 3"/>
          <p:cNvSpPr>
            <a:spLocks noGrp="1"/>
          </p:cNvSpPr>
          <p:nvPr>
            <p:ph type="sldNum" sz="quarter" idx="5"/>
          </p:nvPr>
        </p:nvSpPr>
        <p:spPr/>
        <p:txBody>
          <a:bodyPr/>
          <a:lstStyle/>
          <a:p>
            <a:fld id="{A8C508D1-CDDD-6445-AC0B-42415DA4AB68}" type="slidenum">
              <a:rPr lang="en-US" smtClean="0"/>
              <a:t>103</a:t>
            </a:fld>
            <a:endParaRPr lang="en-US"/>
          </a:p>
        </p:txBody>
      </p:sp>
    </p:spTree>
    <p:extLst>
      <p:ext uri="{BB962C8B-B14F-4D97-AF65-F5344CB8AC3E}">
        <p14:creationId xmlns:p14="http://schemas.microsoft.com/office/powerpoint/2010/main" val="6925361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R0 (13.2) -- very fast infection</a:t>
            </a:r>
          </a:p>
          <a:p>
            <a:endParaRPr lang="en-US" dirty="0"/>
          </a:p>
          <a:p>
            <a:r>
              <a:rPr lang="en-US" dirty="0"/>
              <a:t>Lower R0 – slower infection</a:t>
            </a:r>
          </a:p>
        </p:txBody>
      </p:sp>
      <p:sp>
        <p:nvSpPr>
          <p:cNvPr id="4" name="Slide Number Placeholder 3"/>
          <p:cNvSpPr>
            <a:spLocks noGrp="1"/>
          </p:cNvSpPr>
          <p:nvPr>
            <p:ph type="sldNum" sz="quarter" idx="5"/>
          </p:nvPr>
        </p:nvSpPr>
        <p:spPr/>
        <p:txBody>
          <a:bodyPr/>
          <a:lstStyle/>
          <a:p>
            <a:fld id="{A8C508D1-CDDD-6445-AC0B-42415DA4AB68}" type="slidenum">
              <a:rPr lang="en-US" smtClean="0"/>
              <a:t>104</a:t>
            </a:fld>
            <a:endParaRPr lang="en-US"/>
          </a:p>
        </p:txBody>
      </p:sp>
    </p:spTree>
    <p:extLst>
      <p:ext uri="{BB962C8B-B14F-4D97-AF65-F5344CB8AC3E}">
        <p14:creationId xmlns:p14="http://schemas.microsoft.com/office/powerpoint/2010/main" val="9060413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R0 (13.2) -- very fast infection</a:t>
            </a:r>
          </a:p>
          <a:p>
            <a:endParaRPr lang="en-US" dirty="0"/>
          </a:p>
          <a:p>
            <a:r>
              <a:rPr lang="en-US" dirty="0"/>
              <a:t>Lower R0 – slower infection</a:t>
            </a:r>
          </a:p>
        </p:txBody>
      </p:sp>
      <p:sp>
        <p:nvSpPr>
          <p:cNvPr id="4" name="Slide Number Placeholder 3"/>
          <p:cNvSpPr>
            <a:spLocks noGrp="1"/>
          </p:cNvSpPr>
          <p:nvPr>
            <p:ph type="sldNum" sz="quarter" idx="5"/>
          </p:nvPr>
        </p:nvSpPr>
        <p:spPr/>
        <p:txBody>
          <a:bodyPr/>
          <a:lstStyle/>
          <a:p>
            <a:fld id="{A8C508D1-CDDD-6445-AC0B-42415DA4AB68}" type="slidenum">
              <a:rPr lang="en-US" smtClean="0"/>
              <a:t>105</a:t>
            </a:fld>
            <a:endParaRPr lang="en-US"/>
          </a:p>
        </p:txBody>
      </p:sp>
    </p:spTree>
    <p:extLst>
      <p:ext uri="{BB962C8B-B14F-4D97-AF65-F5344CB8AC3E}">
        <p14:creationId xmlns:p14="http://schemas.microsoft.com/office/powerpoint/2010/main" val="20947155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106</a:t>
            </a:fld>
            <a:endParaRPr lang="en-US"/>
          </a:p>
        </p:txBody>
      </p:sp>
    </p:spTree>
    <p:extLst>
      <p:ext uri="{BB962C8B-B14F-4D97-AF65-F5344CB8AC3E}">
        <p14:creationId xmlns:p14="http://schemas.microsoft.com/office/powerpoint/2010/main" val="27832841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across different diseases</a:t>
            </a:r>
          </a:p>
        </p:txBody>
      </p:sp>
      <p:sp>
        <p:nvSpPr>
          <p:cNvPr id="4" name="Slide Number Placeholder 3"/>
          <p:cNvSpPr>
            <a:spLocks noGrp="1"/>
          </p:cNvSpPr>
          <p:nvPr>
            <p:ph type="sldNum" sz="quarter" idx="5"/>
          </p:nvPr>
        </p:nvSpPr>
        <p:spPr/>
        <p:txBody>
          <a:bodyPr/>
          <a:lstStyle/>
          <a:p>
            <a:fld id="{A8C508D1-CDDD-6445-AC0B-42415DA4AB68}" type="slidenum">
              <a:rPr lang="en-US" smtClean="0"/>
              <a:t>111</a:t>
            </a:fld>
            <a:endParaRPr lang="en-US"/>
          </a:p>
        </p:txBody>
      </p:sp>
    </p:spTree>
    <p:extLst>
      <p:ext uri="{BB962C8B-B14F-4D97-AF65-F5344CB8AC3E}">
        <p14:creationId xmlns:p14="http://schemas.microsoft.com/office/powerpoint/2010/main" val="32372092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Births and deaths</a:t>
            </a:r>
          </a:p>
          <a:p>
            <a:endParaRPr lang="en-US" dirty="0"/>
          </a:p>
          <a:p>
            <a:r>
              <a:rPr lang="en-US" dirty="0"/>
              <a:t>vaccination</a:t>
            </a:r>
          </a:p>
        </p:txBody>
      </p:sp>
      <p:sp>
        <p:nvSpPr>
          <p:cNvPr id="4" name="Slide Number Placeholder 3"/>
          <p:cNvSpPr>
            <a:spLocks noGrp="1"/>
          </p:cNvSpPr>
          <p:nvPr>
            <p:ph type="sldNum" sz="quarter" idx="5"/>
          </p:nvPr>
        </p:nvSpPr>
        <p:spPr/>
        <p:txBody>
          <a:bodyPr/>
          <a:lstStyle/>
          <a:p>
            <a:fld id="{A8C508D1-CDDD-6445-AC0B-42415DA4AB68}" type="slidenum">
              <a:rPr lang="en-US" smtClean="0"/>
              <a:t>112</a:t>
            </a:fld>
            <a:endParaRPr lang="en-US"/>
          </a:p>
        </p:txBody>
      </p:sp>
    </p:spTree>
    <p:extLst>
      <p:ext uri="{BB962C8B-B14F-4D97-AF65-F5344CB8AC3E}">
        <p14:creationId xmlns:p14="http://schemas.microsoft.com/office/powerpoint/2010/main" val="15974025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Births and deaths</a:t>
            </a:r>
          </a:p>
          <a:p>
            <a:endParaRPr lang="en-US" dirty="0"/>
          </a:p>
          <a:p>
            <a:r>
              <a:rPr lang="en-US" dirty="0"/>
              <a:t>vaccination</a:t>
            </a:r>
          </a:p>
        </p:txBody>
      </p:sp>
      <p:sp>
        <p:nvSpPr>
          <p:cNvPr id="4" name="Slide Number Placeholder 3"/>
          <p:cNvSpPr>
            <a:spLocks noGrp="1"/>
          </p:cNvSpPr>
          <p:nvPr>
            <p:ph type="sldNum" sz="quarter" idx="5"/>
          </p:nvPr>
        </p:nvSpPr>
        <p:spPr/>
        <p:txBody>
          <a:bodyPr/>
          <a:lstStyle/>
          <a:p>
            <a:fld id="{A8C508D1-CDDD-6445-AC0B-42415DA4AB68}" type="slidenum">
              <a:rPr lang="en-US" smtClean="0"/>
              <a:t>113</a:t>
            </a:fld>
            <a:endParaRPr lang="en-US"/>
          </a:p>
        </p:txBody>
      </p:sp>
    </p:spTree>
    <p:extLst>
      <p:ext uri="{BB962C8B-B14F-4D97-AF65-F5344CB8AC3E}">
        <p14:creationId xmlns:p14="http://schemas.microsoft.com/office/powerpoint/2010/main" val="410158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able to make a model that follows all of those rules, we’ll be able to answer our core question: how does the population </a:t>
            </a:r>
            <a:r>
              <a:rPr lang="en-US" dirty="0" err="1"/>
              <a:t>mof</a:t>
            </a:r>
            <a:r>
              <a:rPr lang="en-US" dirty="0"/>
              <a:t> Madagascar grow over time?</a:t>
            </a:r>
          </a:p>
          <a:p>
            <a:endParaRPr lang="en-US" dirty="0"/>
          </a:p>
          <a:p>
            <a:r>
              <a:rPr lang="en-US" dirty="0"/>
              <a:t>So let’s walk through how we can implement each of these rules</a:t>
            </a:r>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11986876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deaths</a:t>
            </a:r>
          </a:p>
          <a:p>
            <a:endParaRPr lang="en-US" dirty="0"/>
          </a:p>
          <a:p>
            <a:r>
              <a:rPr lang="en-US" dirty="0"/>
              <a:t>Show births</a:t>
            </a:r>
          </a:p>
          <a:p>
            <a:endParaRPr lang="en-US" dirty="0"/>
          </a:p>
          <a:p>
            <a:r>
              <a:rPr lang="en-US" dirty="0"/>
              <a:t>Show vaccinations</a:t>
            </a:r>
          </a:p>
        </p:txBody>
      </p:sp>
      <p:sp>
        <p:nvSpPr>
          <p:cNvPr id="4" name="Slide Number Placeholder 3"/>
          <p:cNvSpPr>
            <a:spLocks noGrp="1"/>
          </p:cNvSpPr>
          <p:nvPr>
            <p:ph type="sldNum" sz="quarter" idx="5"/>
          </p:nvPr>
        </p:nvSpPr>
        <p:spPr/>
        <p:txBody>
          <a:bodyPr/>
          <a:lstStyle/>
          <a:p>
            <a:fld id="{A8C508D1-CDDD-6445-AC0B-42415DA4AB68}" type="slidenum">
              <a:rPr lang="en-US" smtClean="0"/>
              <a:t>114</a:t>
            </a:fld>
            <a:endParaRPr lang="en-US"/>
          </a:p>
        </p:txBody>
      </p:sp>
    </p:spTree>
    <p:extLst>
      <p:ext uri="{BB962C8B-B14F-4D97-AF65-F5344CB8AC3E}">
        <p14:creationId xmlns:p14="http://schemas.microsoft.com/office/powerpoint/2010/main" val="11251996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115</a:t>
            </a:fld>
            <a:endParaRPr lang="en-US"/>
          </a:p>
        </p:txBody>
      </p:sp>
    </p:spTree>
    <p:extLst>
      <p:ext uri="{BB962C8B-B14F-4D97-AF65-F5344CB8AC3E}">
        <p14:creationId xmlns:p14="http://schemas.microsoft.com/office/powerpoint/2010/main" val="1747030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Births!</a:t>
            </a:r>
          </a:p>
          <a:p>
            <a:endParaRPr lang="en-US" dirty="0"/>
          </a:p>
          <a:p>
            <a:r>
              <a:rPr lang="en-US" dirty="0"/>
              <a:t>If we keep adding </a:t>
            </a:r>
            <a:r>
              <a:rPr lang="en-US" dirty="0" err="1"/>
              <a:t>susceptibles</a:t>
            </a:r>
            <a:r>
              <a:rPr lang="en-US" dirty="0"/>
              <a:t> to the population, infection will persist</a:t>
            </a:r>
          </a:p>
        </p:txBody>
      </p:sp>
      <p:sp>
        <p:nvSpPr>
          <p:cNvPr id="4" name="Slide Number Placeholder 3"/>
          <p:cNvSpPr>
            <a:spLocks noGrp="1"/>
          </p:cNvSpPr>
          <p:nvPr>
            <p:ph type="sldNum" sz="quarter" idx="5"/>
          </p:nvPr>
        </p:nvSpPr>
        <p:spPr/>
        <p:txBody>
          <a:bodyPr/>
          <a:lstStyle/>
          <a:p>
            <a:fld id="{A8C508D1-CDDD-6445-AC0B-42415DA4AB68}" type="slidenum">
              <a:rPr lang="en-US" smtClean="0"/>
              <a:t>116</a:t>
            </a:fld>
            <a:endParaRPr lang="en-US"/>
          </a:p>
        </p:txBody>
      </p:sp>
    </p:spTree>
    <p:extLst>
      <p:ext uri="{BB962C8B-B14F-4D97-AF65-F5344CB8AC3E}">
        <p14:creationId xmlns:p14="http://schemas.microsoft.com/office/powerpoint/2010/main" val="1408414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Guess?</a:t>
            </a:r>
          </a:p>
        </p:txBody>
      </p:sp>
      <p:sp>
        <p:nvSpPr>
          <p:cNvPr id="4" name="Slide Number Placeholder 3"/>
          <p:cNvSpPr>
            <a:spLocks noGrp="1"/>
          </p:cNvSpPr>
          <p:nvPr>
            <p:ph type="sldNum" sz="quarter" idx="5"/>
          </p:nvPr>
        </p:nvSpPr>
        <p:spPr/>
        <p:txBody>
          <a:bodyPr/>
          <a:lstStyle/>
          <a:p>
            <a:fld id="{A8C508D1-CDDD-6445-AC0B-42415DA4AB68}" type="slidenum">
              <a:rPr lang="en-US" smtClean="0"/>
              <a:t>117</a:t>
            </a:fld>
            <a:endParaRPr lang="en-US"/>
          </a:p>
        </p:txBody>
      </p:sp>
    </p:spTree>
    <p:extLst>
      <p:ext uri="{BB962C8B-B14F-4D97-AF65-F5344CB8AC3E}">
        <p14:creationId xmlns:p14="http://schemas.microsoft.com/office/powerpoint/2010/main" val="23186989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recovered class, we remove it entirely and infectious individuals are lost from the population</a:t>
            </a:r>
          </a:p>
        </p:txBody>
      </p:sp>
      <p:sp>
        <p:nvSpPr>
          <p:cNvPr id="4" name="Slide Number Placeholder 3"/>
          <p:cNvSpPr>
            <a:spLocks noGrp="1"/>
          </p:cNvSpPr>
          <p:nvPr>
            <p:ph type="sldNum" sz="quarter" idx="5"/>
          </p:nvPr>
        </p:nvSpPr>
        <p:spPr/>
        <p:txBody>
          <a:bodyPr/>
          <a:lstStyle/>
          <a:p>
            <a:fld id="{A8C508D1-CDDD-6445-AC0B-42415DA4AB68}" type="slidenum">
              <a:rPr lang="en-US" smtClean="0"/>
              <a:t>118</a:t>
            </a:fld>
            <a:endParaRPr lang="en-US"/>
          </a:p>
        </p:txBody>
      </p:sp>
    </p:spTree>
    <p:extLst>
      <p:ext uri="{BB962C8B-B14F-4D97-AF65-F5344CB8AC3E}">
        <p14:creationId xmlns:p14="http://schemas.microsoft.com/office/powerpoint/2010/main" val="20148787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SIR, and how an epidemic ends with some </a:t>
            </a:r>
            <a:r>
              <a:rPr lang="en-US" dirty="0" err="1"/>
              <a:t>susceptibles</a:t>
            </a:r>
            <a:r>
              <a:rPr lang="en-US" dirty="0"/>
              <a:t> still left over</a:t>
            </a:r>
          </a:p>
          <a:p>
            <a:endParaRPr lang="en-US" dirty="0"/>
          </a:p>
          <a:p>
            <a:r>
              <a:rPr lang="en-US" dirty="0"/>
              <a:t>Another value of R that’s important is R effective, which is R0 * S</a:t>
            </a:r>
          </a:p>
          <a:p>
            <a:pPr marL="171450" indent="-171450">
              <a:buFont typeface="Arial" panose="020B0604020202020204" pitchFamily="34" charset="0"/>
              <a:buChar char="•"/>
            </a:pPr>
            <a:r>
              <a:rPr lang="en-US" dirty="0"/>
              <a:t>Number of secondary infections at points in time other than just the initial outbreak stage</a:t>
            </a:r>
          </a:p>
          <a:p>
            <a:pPr marL="171450" indent="-171450">
              <a:buFont typeface="Arial" panose="020B0604020202020204" pitchFamily="34" charset="0"/>
              <a:buChar char="•"/>
            </a:pPr>
            <a:r>
              <a:rPr lang="en-US" dirty="0"/>
              <a:t>Changes throughout an epidemic as the value of S changes</a:t>
            </a:r>
          </a:p>
        </p:txBody>
      </p:sp>
      <p:sp>
        <p:nvSpPr>
          <p:cNvPr id="4" name="Slide Number Placeholder 3"/>
          <p:cNvSpPr>
            <a:spLocks noGrp="1"/>
          </p:cNvSpPr>
          <p:nvPr>
            <p:ph type="sldNum" sz="quarter" idx="5"/>
          </p:nvPr>
        </p:nvSpPr>
        <p:spPr/>
        <p:txBody>
          <a:bodyPr/>
          <a:lstStyle/>
          <a:p>
            <a:fld id="{A8C508D1-CDDD-6445-AC0B-42415DA4AB68}" type="slidenum">
              <a:rPr lang="en-US" smtClean="0"/>
              <a:t>125</a:t>
            </a:fld>
            <a:endParaRPr lang="en-US"/>
          </a:p>
        </p:txBody>
      </p:sp>
    </p:spTree>
    <p:extLst>
      <p:ext uri="{BB962C8B-B14F-4D97-AF65-F5344CB8AC3E}">
        <p14:creationId xmlns:p14="http://schemas.microsoft.com/office/powerpoint/2010/main" val="15998079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126</a:t>
            </a:fld>
            <a:endParaRPr lang="en-US"/>
          </a:p>
        </p:txBody>
      </p:sp>
    </p:spTree>
    <p:extLst>
      <p:ext uri="{BB962C8B-B14F-4D97-AF65-F5344CB8AC3E}">
        <p14:creationId xmlns:p14="http://schemas.microsoft.com/office/powerpoint/2010/main" val="5838303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 is &lt; 1, cases fall eventually to 0</a:t>
            </a:r>
          </a:p>
        </p:txBody>
      </p:sp>
      <p:sp>
        <p:nvSpPr>
          <p:cNvPr id="4" name="Slide Number Placeholder 3"/>
          <p:cNvSpPr>
            <a:spLocks noGrp="1"/>
          </p:cNvSpPr>
          <p:nvPr>
            <p:ph type="sldNum" sz="quarter" idx="5"/>
          </p:nvPr>
        </p:nvSpPr>
        <p:spPr/>
        <p:txBody>
          <a:bodyPr/>
          <a:lstStyle/>
          <a:p>
            <a:fld id="{A8C508D1-CDDD-6445-AC0B-42415DA4AB68}" type="slidenum">
              <a:rPr lang="en-US" smtClean="0"/>
              <a:t>127</a:t>
            </a:fld>
            <a:endParaRPr lang="en-US"/>
          </a:p>
        </p:txBody>
      </p:sp>
    </p:spTree>
    <p:extLst>
      <p:ext uri="{BB962C8B-B14F-4D97-AF65-F5344CB8AC3E}">
        <p14:creationId xmlns:p14="http://schemas.microsoft.com/office/powerpoint/2010/main" val="25786286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point will be it depends on the question.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www.ncbi.nlm.nih.gov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pmc</a:t>
            </a:r>
            <a:r>
              <a:rPr lang="en-US" sz="1200" kern="1200" dirty="0">
                <a:solidFill>
                  <a:schemeClr val="tx1"/>
                </a:solidFill>
                <a:effectLst/>
                <a:latin typeface="+mn-lt"/>
                <a:ea typeface="+mn-ea"/>
                <a:cs typeface="+mn-cs"/>
              </a:rPr>
              <a:t>/articles/PMC2566243/</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128</a:t>
            </a:fld>
            <a:endParaRPr lang="en-US"/>
          </a:p>
        </p:txBody>
      </p:sp>
    </p:spTree>
    <p:extLst>
      <p:ext uri="{BB962C8B-B14F-4D97-AF65-F5344CB8AC3E}">
        <p14:creationId xmlns:p14="http://schemas.microsoft.com/office/powerpoint/2010/main" val="3957903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4AB1-161F-F442-B519-20982E7829F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DC07A98-BEFB-F045-BD05-CC78F4173A6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4340A1B-5D45-104A-B2F7-220E1EDCF08A}"/>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5" name="Footer Placeholder 4">
            <a:extLst>
              <a:ext uri="{FF2B5EF4-FFF2-40B4-BE49-F238E27FC236}">
                <a16:creationId xmlns:a16="http://schemas.microsoft.com/office/drawing/2014/main" id="{B3F9FE2B-6658-D843-A48B-FF274741C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FE47F-D1A1-7D45-826F-4891BCD17225}"/>
              </a:ext>
            </a:extLst>
          </p:cNvPr>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65088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AA15-1D5A-564E-9A5B-580AB7C4D4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117CA4-04F9-7C4F-97A1-E7C4E54390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2E752-FC1D-504A-9EF9-13BB1AE91102}"/>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5" name="Footer Placeholder 4">
            <a:extLst>
              <a:ext uri="{FF2B5EF4-FFF2-40B4-BE49-F238E27FC236}">
                <a16:creationId xmlns:a16="http://schemas.microsoft.com/office/drawing/2014/main" id="{47C5E249-A69D-7C49-B888-C30643863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8D370-1E7C-544C-9009-02FF7201C1F9}"/>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372907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24E427-57E3-E042-B92B-9B2EC3999DF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916B3-291C-9A41-BCA1-4DBC5EBCC63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2B11D-B316-C542-95FE-9A16F1FA6EB6}"/>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5" name="Footer Placeholder 4">
            <a:extLst>
              <a:ext uri="{FF2B5EF4-FFF2-40B4-BE49-F238E27FC236}">
                <a16:creationId xmlns:a16="http://schemas.microsoft.com/office/drawing/2014/main" id="{380C74A5-F634-6348-847D-CFB1A855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02DAE-C131-D543-A004-5EDCF743D136}"/>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337782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6067-7A99-D84A-A24B-3F1C3659D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A0B809-5B30-0647-A2E1-899CF0D5A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E2FCA-0215-6B41-8E15-0DF284B1E3B0}"/>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5" name="Footer Placeholder 4">
            <a:extLst>
              <a:ext uri="{FF2B5EF4-FFF2-40B4-BE49-F238E27FC236}">
                <a16:creationId xmlns:a16="http://schemas.microsoft.com/office/drawing/2014/main" id="{CDDA4625-8383-E64C-8CC7-422997942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931CE-B2BB-EB45-9B85-2FA223D899C0}"/>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54662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FFB0-76A9-EE4B-B193-5E634760909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803CF8E-8936-8C4B-89D5-00526645A99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820CF-2A5B-9241-B0EE-D4098EEC922F}"/>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5" name="Footer Placeholder 4">
            <a:extLst>
              <a:ext uri="{FF2B5EF4-FFF2-40B4-BE49-F238E27FC236}">
                <a16:creationId xmlns:a16="http://schemas.microsoft.com/office/drawing/2014/main" id="{E958B5C4-ED49-B44A-A2B7-83926F7AE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CA49-7CC8-E841-A544-CA2BF4517E51}"/>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293506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3A62-8F22-D84F-B43B-062C86AA2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062344-B423-6143-ADA0-D834F6CDF6B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59556-1D79-5E4C-A6A3-A3286B7A258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CCBACC-7CA6-F444-A0D7-6D0C7327F300}"/>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6" name="Footer Placeholder 5">
            <a:extLst>
              <a:ext uri="{FF2B5EF4-FFF2-40B4-BE49-F238E27FC236}">
                <a16:creationId xmlns:a16="http://schemas.microsoft.com/office/drawing/2014/main" id="{B66A9AFC-D48C-BC4C-B6A8-83C9B002F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1DA4F-924D-A64B-B031-E68C360690C7}"/>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152127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5C4E-71D5-D247-9644-05BC6DD6DB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A42E33-6279-F249-A597-782B3036C1F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1E896D8-4814-BA45-9C2D-A35B5DD0FD0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FCA829-4433-AA47-A088-FF1471C89E9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A7E5C-F97A-DB49-955D-9E3659D006D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EDB99-381C-964E-A6B7-A35FAAF01860}"/>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8" name="Footer Placeholder 7">
            <a:extLst>
              <a:ext uri="{FF2B5EF4-FFF2-40B4-BE49-F238E27FC236}">
                <a16:creationId xmlns:a16="http://schemas.microsoft.com/office/drawing/2014/main" id="{D29BDCA3-D30A-B645-809B-C570EEE359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3C0E6-0A17-4E4F-A3B4-414ABD5E689D}"/>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155298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5956-ECD7-8D44-BCEE-D798B7F0D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BECF4-C39B-8B45-A410-5B4EE2C335CD}"/>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4" name="Footer Placeholder 3">
            <a:extLst>
              <a:ext uri="{FF2B5EF4-FFF2-40B4-BE49-F238E27FC236}">
                <a16:creationId xmlns:a16="http://schemas.microsoft.com/office/drawing/2014/main" id="{9533C415-A1D0-2647-8026-B1D65D871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2E243C-1E84-0B45-AF02-4BA2F0AF9C6E}"/>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422522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A4616-4A38-5144-94B4-92580107914B}"/>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3" name="Footer Placeholder 2">
            <a:extLst>
              <a:ext uri="{FF2B5EF4-FFF2-40B4-BE49-F238E27FC236}">
                <a16:creationId xmlns:a16="http://schemas.microsoft.com/office/drawing/2014/main" id="{48453511-E071-1F4A-86FA-3E107D4336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7A0781-DD0B-9146-92E3-9CAFBDC4264E}"/>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181525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8FE2-8846-CF43-A216-1F16A1CF6A7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28799E-1619-864A-9455-472FB9CE0ED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6A2AC-41A4-9F4C-ADB3-B99EBC1D265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311D92F-0F1A-7247-96C2-DF88CB3DADBE}"/>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6" name="Footer Placeholder 5">
            <a:extLst>
              <a:ext uri="{FF2B5EF4-FFF2-40B4-BE49-F238E27FC236}">
                <a16:creationId xmlns:a16="http://schemas.microsoft.com/office/drawing/2014/main" id="{ED53AFC1-880F-1E4D-82C2-9C9492CFC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A66A13-7B77-F247-80F4-4895E479A56A}"/>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915131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D725-39E1-AA4D-AA67-6A09C40FBD7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C3A73D7-A356-684F-82B4-8D183A68E4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1EB1656-711E-DC4F-B98B-FA07E269E1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30A773C-BFC5-F046-AB2A-9EC540D44809}"/>
              </a:ext>
            </a:extLst>
          </p:cNvPr>
          <p:cNvSpPr>
            <a:spLocks noGrp="1"/>
          </p:cNvSpPr>
          <p:nvPr>
            <p:ph type="dt" sz="half" idx="10"/>
          </p:nvPr>
        </p:nvSpPr>
        <p:spPr/>
        <p:txBody>
          <a:bodyPr/>
          <a:lstStyle/>
          <a:p>
            <a:fld id="{5AE4C86A-FCC4-8247-A7C0-BE0B89853347}" type="datetimeFigureOut">
              <a:rPr lang="en-US" smtClean="0"/>
              <a:t>12/11/22</a:t>
            </a:fld>
            <a:endParaRPr lang="en-US"/>
          </a:p>
        </p:txBody>
      </p:sp>
      <p:sp>
        <p:nvSpPr>
          <p:cNvPr id="6" name="Footer Placeholder 5">
            <a:extLst>
              <a:ext uri="{FF2B5EF4-FFF2-40B4-BE49-F238E27FC236}">
                <a16:creationId xmlns:a16="http://schemas.microsoft.com/office/drawing/2014/main" id="{766A000A-4927-8B46-8BB7-A0B02D6AF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2D8AA-CE5E-B44C-9EAF-270014226AFB}"/>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392688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2B4A7-B296-6642-8EFF-4171D51A228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9F1C6C-BCED-FD45-B900-F27B1EA61A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C90FD-41B9-9D4C-A35B-4059721159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AE4C86A-FCC4-8247-A7C0-BE0B89853347}" type="datetimeFigureOut">
              <a:rPr lang="en-US" smtClean="0"/>
              <a:t>12/11/22</a:t>
            </a:fld>
            <a:endParaRPr lang="en-US"/>
          </a:p>
        </p:txBody>
      </p:sp>
      <p:sp>
        <p:nvSpPr>
          <p:cNvPr id="5" name="Footer Placeholder 4">
            <a:extLst>
              <a:ext uri="{FF2B5EF4-FFF2-40B4-BE49-F238E27FC236}">
                <a16:creationId xmlns:a16="http://schemas.microsoft.com/office/drawing/2014/main" id="{723D8178-8A5E-5A44-AAA6-58359A820A9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A7F76B-7775-5E4C-9475-5DA973330CF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4DC0C7-8280-634E-8460-7D03CC244E41}" type="slidenum">
              <a:rPr lang="en-US" smtClean="0"/>
              <a:t>‹#›</a:t>
            </a:fld>
            <a:endParaRPr lang="en-US"/>
          </a:p>
        </p:txBody>
      </p:sp>
    </p:spTree>
    <p:extLst>
      <p:ext uri="{BB962C8B-B14F-4D97-AF65-F5344CB8AC3E}">
        <p14:creationId xmlns:p14="http://schemas.microsoft.com/office/powerpoint/2010/main" val="707767126"/>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png"/></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1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4.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15.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1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00.png"/><Relationship Id="rId4" Type="http://schemas.openxmlformats.org/officeDocument/2006/relationships/image" Target="../media/image490.png"/></Relationships>
</file>

<file path=ppt/slides/_rels/slide11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00.png"/></Relationships>
</file>

<file path=ppt/slides/_rels/slide12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00.png"/></Relationships>
</file>

<file path=ppt/slides/_rels/slide12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png"/><Relationship Id="rId7" Type="http://schemas.openxmlformats.org/officeDocument/2006/relationships/image" Target="../media/image600.png"/><Relationship Id="rId2"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png"/><Relationship Id="rId4" Type="http://schemas.openxmlformats.org/officeDocument/2006/relationships/image" Target="../media/image5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7.emf"/><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41.png"/></Relationships>
</file>

<file path=ppt/slides/_rels/slide1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8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8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10.png"/><Relationship Id="rId4" Type="http://schemas.openxmlformats.org/officeDocument/2006/relationships/image" Target="../media/image300.png"/></Relationships>
</file>

<file path=ppt/slides/_rels/slide9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10.png"/><Relationship Id="rId4" Type="http://schemas.openxmlformats.org/officeDocument/2006/relationships/image" Target="../media/image300.png"/></Relationships>
</file>

<file path=ppt/slides/_rels/slide9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B1B-6CB2-1A4C-8856-7614162EC453}"/>
              </a:ext>
            </a:extLst>
          </p:cNvPr>
          <p:cNvSpPr>
            <a:spLocks noGrp="1"/>
          </p:cNvSpPr>
          <p:nvPr>
            <p:ph type="ctrTitle"/>
          </p:nvPr>
        </p:nvSpPr>
        <p:spPr>
          <a:xfrm>
            <a:off x="1143000" y="1479348"/>
            <a:ext cx="6858000" cy="1298778"/>
          </a:xfrm>
        </p:spPr>
        <p:txBody>
          <a:bodyPr>
            <a:normAutofit fontScale="90000"/>
          </a:bodyPr>
          <a:lstStyle/>
          <a:p>
            <a:r>
              <a:rPr lang="en-US" dirty="0">
                <a:latin typeface="Helvetica" pitchFamily="2" charset="0"/>
              </a:rPr>
              <a:t>Introduction to Compartmental Models</a:t>
            </a:r>
          </a:p>
        </p:txBody>
      </p:sp>
      <p:sp>
        <p:nvSpPr>
          <p:cNvPr id="3" name="Subtitle 2">
            <a:extLst>
              <a:ext uri="{FF2B5EF4-FFF2-40B4-BE49-F238E27FC236}">
                <a16:creationId xmlns:a16="http://schemas.microsoft.com/office/drawing/2014/main" id="{902C0104-CCF0-E140-9CEB-BB4740C26FD6}"/>
              </a:ext>
            </a:extLst>
          </p:cNvPr>
          <p:cNvSpPr>
            <a:spLocks noGrp="1"/>
          </p:cNvSpPr>
          <p:nvPr>
            <p:ph type="subTitle" idx="1"/>
          </p:nvPr>
        </p:nvSpPr>
        <p:spPr>
          <a:xfrm>
            <a:off x="1143000" y="4079874"/>
            <a:ext cx="6858000" cy="2367421"/>
          </a:xfrm>
        </p:spPr>
        <p:txBody>
          <a:bodyPr>
            <a:normAutofit/>
          </a:bodyPr>
          <a:lstStyle/>
          <a:p>
            <a:r>
              <a:rPr lang="en-US" sz="1600" dirty="0">
                <a:latin typeface="Helvetica" pitchFamily="2" charset="0"/>
              </a:rPr>
              <a:t>Sophia Horigan</a:t>
            </a:r>
          </a:p>
          <a:p>
            <a:r>
              <a:rPr lang="en-US" sz="1600" dirty="0">
                <a:latin typeface="Helvetica" pitchFamily="2" charset="0"/>
              </a:rPr>
              <a:t>University of Chicago</a:t>
            </a:r>
          </a:p>
          <a:p>
            <a:endParaRPr lang="en-US" sz="1600" dirty="0">
              <a:latin typeface="Helvetica" pitchFamily="2" charset="0"/>
            </a:endParaRPr>
          </a:p>
          <a:p>
            <a:r>
              <a:rPr lang="en-US" sz="1600" dirty="0">
                <a:latin typeface="Helvetica" pitchFamily="2" charset="0"/>
              </a:rPr>
              <a:t>Adapted from slides by:</a:t>
            </a:r>
          </a:p>
          <a:p>
            <a:r>
              <a:rPr lang="en-US" sz="1600" dirty="0">
                <a:latin typeface="Helvetica" pitchFamily="2" charset="0"/>
              </a:rPr>
              <a:t>Cara Brook, University of Chicago</a:t>
            </a:r>
          </a:p>
          <a:p>
            <a:r>
              <a:rPr lang="en-US" sz="1600" dirty="0">
                <a:latin typeface="Helvetica" pitchFamily="2" charset="0"/>
              </a:rPr>
              <a:t>Amy </a:t>
            </a:r>
            <a:r>
              <a:rPr lang="en-US" sz="1600" dirty="0" err="1">
                <a:latin typeface="Helvetica" pitchFamily="2" charset="0"/>
              </a:rPr>
              <a:t>Wesolowski</a:t>
            </a:r>
            <a:r>
              <a:rPr lang="en-US" sz="1600" dirty="0">
                <a:latin typeface="Helvetica" pitchFamily="2" charset="0"/>
              </a:rPr>
              <a:t>, Johns Hopkins University </a:t>
            </a:r>
          </a:p>
          <a:p>
            <a:r>
              <a:rPr lang="en-US" sz="1600" dirty="0">
                <a:latin typeface="Helvetica" pitchFamily="2" charset="0"/>
              </a:rPr>
              <a:t>Jessica Metcalf, Princeton University</a:t>
            </a:r>
          </a:p>
          <a:p>
            <a:endParaRPr lang="en-US" sz="1600" dirty="0">
              <a:latin typeface="Helvetica" pitchFamily="2" charset="0"/>
            </a:endParaRPr>
          </a:p>
        </p:txBody>
      </p:sp>
    </p:spTree>
    <p:extLst>
      <p:ext uri="{BB962C8B-B14F-4D97-AF65-F5344CB8AC3E}">
        <p14:creationId xmlns:p14="http://schemas.microsoft.com/office/powerpoint/2010/main" val="298896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
        <p:nvSpPr>
          <p:cNvPr id="4" name="Rectangle 3">
            <a:extLst>
              <a:ext uri="{FF2B5EF4-FFF2-40B4-BE49-F238E27FC236}">
                <a16:creationId xmlns:a16="http://schemas.microsoft.com/office/drawing/2014/main" id="{FCDEBA9A-1073-2D44-9AA7-92E5F7F21F48}"/>
              </a:ext>
            </a:extLst>
          </p:cNvPr>
          <p:cNvSpPr/>
          <p:nvPr/>
        </p:nvSpPr>
        <p:spPr>
          <a:xfrm>
            <a:off x="91440" y="5153890"/>
            <a:ext cx="8961120" cy="1704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346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471C38-3BAB-3346-8FEF-002439AF3F2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4E1530C9-05A9-CE49-B926-7EC1F11B369F}"/>
              </a:ext>
            </a:extLst>
          </p:cNvPr>
          <p:cNvPicPr>
            <a:picLocks noChangeAspect="1"/>
          </p:cNvPicPr>
          <p:nvPr/>
        </p:nvPicPr>
        <p:blipFill>
          <a:blip r:embed="rId3"/>
          <a:stretch>
            <a:fillRect/>
          </a:stretch>
        </p:blipFill>
        <p:spPr>
          <a:xfrm>
            <a:off x="1135863" y="1350933"/>
            <a:ext cx="6979437" cy="5079183"/>
          </a:xfrm>
          <a:prstGeom prst="rect">
            <a:avLst/>
          </a:prstGeom>
        </p:spPr>
      </p:pic>
    </p:spTree>
    <p:extLst>
      <p:ext uri="{BB962C8B-B14F-4D97-AF65-F5344CB8AC3E}">
        <p14:creationId xmlns:p14="http://schemas.microsoft.com/office/powerpoint/2010/main" val="3673043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5EECE893-D716-2143-9730-597B8561DE71}"/>
              </a:ext>
            </a:extLst>
          </p:cNvPr>
          <p:cNvSpPr/>
          <p:nvPr/>
        </p:nvSpPr>
        <p:spPr>
          <a:xfrm>
            <a:off x="2630518" y="1640980"/>
            <a:ext cx="1275990" cy="523220"/>
          </a:xfrm>
          <a:prstGeom prst="rect">
            <a:avLst/>
          </a:prstGeom>
        </p:spPr>
        <p:txBody>
          <a:bodyPr wrap="none">
            <a:spAutoFit/>
          </a:bodyPr>
          <a:lstStyle/>
          <a:p>
            <a:r>
              <a:rPr lang="en-US" sz="2800" dirty="0">
                <a:solidFill>
                  <a:srgbClr val="FF0000"/>
                </a:solidFill>
              </a:rPr>
              <a:t>Set: I=1</a:t>
            </a:r>
          </a:p>
        </p:txBody>
      </p:sp>
      <p:sp>
        <p:nvSpPr>
          <p:cNvPr id="7" name="Rectangle 6">
            <a:extLst>
              <a:ext uri="{FF2B5EF4-FFF2-40B4-BE49-F238E27FC236}">
                <a16:creationId xmlns:a16="http://schemas.microsoft.com/office/drawing/2014/main" id="{AF6AA4A9-70E0-8E49-ADC0-7191B89609B3}"/>
              </a:ext>
            </a:extLst>
          </p:cNvPr>
          <p:cNvSpPr/>
          <p:nvPr/>
        </p:nvSpPr>
        <p:spPr>
          <a:xfrm>
            <a:off x="3740262" y="2383065"/>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cxnSp>
        <p:nvCxnSpPr>
          <p:cNvPr id="8" name="Curved Connector 7">
            <a:extLst>
              <a:ext uri="{FF2B5EF4-FFF2-40B4-BE49-F238E27FC236}">
                <a16:creationId xmlns:a16="http://schemas.microsoft.com/office/drawing/2014/main" id="{09372F37-45BE-9C46-BFCB-5EA8F722FC9B}"/>
              </a:ext>
            </a:extLst>
          </p:cNvPr>
          <p:cNvCxnSpPr>
            <a:cxnSpLocks/>
          </p:cNvCxnSpPr>
          <p:nvPr/>
        </p:nvCxnSpPr>
        <p:spPr>
          <a:xfrm>
            <a:off x="2630518" y="309795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23285D-F8F5-8043-874A-75EA97FD626B}"/>
              </a:ext>
            </a:extLst>
          </p:cNvPr>
          <p:cNvSpPr/>
          <p:nvPr/>
        </p:nvSpPr>
        <p:spPr>
          <a:xfrm>
            <a:off x="2460104" y="2712962"/>
            <a:ext cx="1372555" cy="369332"/>
          </a:xfrm>
          <a:prstGeom prst="rect">
            <a:avLst/>
          </a:prstGeom>
        </p:spPr>
        <p:txBody>
          <a:bodyPr wrap="none">
            <a:spAutoFit/>
          </a:bodyPr>
          <a:lstStyle/>
          <a:p>
            <a:r>
              <a:rPr lang="en-US" dirty="0"/>
              <a:t>transmission</a:t>
            </a:r>
          </a:p>
        </p:txBody>
      </p:sp>
      <p:sp>
        <p:nvSpPr>
          <p:cNvPr id="10" name="Rectangle 9">
            <a:extLst>
              <a:ext uri="{FF2B5EF4-FFF2-40B4-BE49-F238E27FC236}">
                <a16:creationId xmlns:a16="http://schemas.microsoft.com/office/drawing/2014/main" id="{7CE70D4E-697D-F74D-8D2E-9A1A1588100E}"/>
              </a:ext>
            </a:extLst>
          </p:cNvPr>
          <p:cNvSpPr/>
          <p:nvPr/>
        </p:nvSpPr>
        <p:spPr>
          <a:xfrm>
            <a:off x="5506721" y="2699649"/>
            <a:ext cx="996748" cy="369332"/>
          </a:xfrm>
          <a:prstGeom prst="rect">
            <a:avLst/>
          </a:prstGeom>
        </p:spPr>
        <p:txBody>
          <a:bodyPr wrap="none">
            <a:spAutoFit/>
          </a:bodyPr>
          <a:lstStyle/>
          <a:p>
            <a:r>
              <a:rPr lang="en-US" dirty="0"/>
              <a:t>recovery</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DF39A2E1-EB84-E64A-919F-E640F27D94FB}"/>
                  </a:ext>
                </a:extLst>
              </p:cNvPr>
              <p:cNvSpPr/>
              <p:nvPr/>
            </p:nvSpPr>
            <p:spPr>
              <a:xfrm>
                <a:off x="2734954" y="3159334"/>
                <a:ext cx="8228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r>
                        <a:rPr lang="en-US" sz="2800" b="0" i="1" smtClean="0">
                          <a:solidFill>
                            <a:srgbClr val="000000"/>
                          </a:solidFill>
                          <a:effectLst/>
                          <a:latin typeface="Cambria Math" panose="02040503050406030204" pitchFamily="18" charset="0"/>
                          <a:ea typeface="Cambria Math" panose="02040503050406030204" pitchFamily="18" charset="0"/>
                        </a:rPr>
                        <m:t>𝑆𝐼</m:t>
                      </m:r>
                    </m:oMath>
                  </m:oMathPara>
                </a14:m>
                <a:endParaRPr lang="en-US" sz="2800" dirty="0"/>
              </a:p>
            </p:txBody>
          </p:sp>
        </mc:Choice>
        <mc:Fallback>
          <p:sp>
            <p:nvSpPr>
              <p:cNvPr id="11" name="Rectangle 10">
                <a:extLst>
                  <a:ext uri="{FF2B5EF4-FFF2-40B4-BE49-F238E27FC236}">
                    <a16:creationId xmlns:a16="http://schemas.microsoft.com/office/drawing/2014/main" id="{DF39A2E1-EB84-E64A-919F-E640F27D94FB}"/>
                  </a:ext>
                </a:extLst>
              </p:cNvPr>
              <p:cNvSpPr>
                <a:spLocks noRot="1" noChangeAspect="1" noMove="1" noResize="1" noEditPoints="1" noAdjustHandles="1" noChangeArrowheads="1" noChangeShapeType="1" noTextEdit="1"/>
              </p:cNvSpPr>
              <p:nvPr/>
            </p:nvSpPr>
            <p:spPr>
              <a:xfrm>
                <a:off x="2734954" y="3159334"/>
                <a:ext cx="822854" cy="523220"/>
              </a:xfrm>
              <a:prstGeom prst="rect">
                <a:avLst/>
              </a:prstGeom>
              <a:blipFill>
                <a:blip r:embed="rId3"/>
                <a:stretch>
                  <a:fillRect l="-4545" b="-19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8A0A5DA-9CDB-5B49-9BBA-DEC7771352E1}"/>
                  </a:ext>
                </a:extLst>
              </p:cNvPr>
              <p:cNvSpPr/>
              <p:nvPr/>
            </p:nvSpPr>
            <p:spPr>
              <a:xfrm>
                <a:off x="5793578" y="3167390"/>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p:sp>
            <p:nvSpPr>
              <p:cNvPr id="12" name="Rectangle 11">
                <a:extLst>
                  <a:ext uri="{FF2B5EF4-FFF2-40B4-BE49-F238E27FC236}">
                    <a16:creationId xmlns:a16="http://schemas.microsoft.com/office/drawing/2014/main" id="{58A0A5DA-9CDB-5B49-9BBA-DEC7771352E1}"/>
                  </a:ext>
                </a:extLst>
              </p:cNvPr>
              <p:cNvSpPr>
                <a:spLocks noRot="1" noChangeAspect="1" noMove="1" noResize="1" noEditPoints="1" noAdjustHandles="1" noChangeArrowheads="1" noChangeShapeType="1" noTextEdit="1"/>
              </p:cNvSpPr>
              <p:nvPr/>
            </p:nvSpPr>
            <p:spPr>
              <a:xfrm>
                <a:off x="5793578" y="3167390"/>
                <a:ext cx="465191" cy="523220"/>
              </a:xfrm>
              <a:prstGeom prst="rect">
                <a:avLst/>
              </a:prstGeom>
              <a:blipFill>
                <a:blip r:embed="rId4"/>
                <a:stretch>
                  <a:fillRect b="-7143"/>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1E9B68EF-4DBC-B646-9ED7-6E09F22F0CF6}"/>
              </a:ext>
            </a:extLst>
          </p:cNvPr>
          <p:cNvCxnSpPr>
            <a:cxnSpLocks/>
          </p:cNvCxnSpPr>
          <p:nvPr/>
        </p:nvCxnSpPr>
        <p:spPr>
          <a:xfrm>
            <a:off x="5539882" y="309795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63E4BC5-F808-B648-B596-F960B782D8AB}"/>
              </a:ext>
            </a:extLst>
          </p:cNvPr>
          <p:cNvPicPr>
            <a:picLocks noChangeAspect="1"/>
          </p:cNvPicPr>
          <p:nvPr/>
        </p:nvPicPr>
        <p:blipFill>
          <a:blip r:embed="rId5"/>
          <a:stretch>
            <a:fillRect/>
          </a:stretch>
        </p:blipFill>
        <p:spPr>
          <a:xfrm>
            <a:off x="3432698" y="4431703"/>
            <a:ext cx="2286000" cy="469900"/>
          </a:xfrm>
          <a:prstGeom prst="rect">
            <a:avLst/>
          </a:prstGeom>
        </p:spPr>
      </p:pic>
      <p:pic>
        <p:nvPicPr>
          <p:cNvPr id="15" name="Picture 14">
            <a:extLst>
              <a:ext uri="{FF2B5EF4-FFF2-40B4-BE49-F238E27FC236}">
                <a16:creationId xmlns:a16="http://schemas.microsoft.com/office/drawing/2014/main" id="{9107E696-7552-E14B-B8FA-A1CBA96F1BFB}"/>
              </a:ext>
            </a:extLst>
          </p:cNvPr>
          <p:cNvPicPr>
            <a:picLocks noChangeAspect="1"/>
          </p:cNvPicPr>
          <p:nvPr/>
        </p:nvPicPr>
        <p:blipFill>
          <a:blip r:embed="rId6"/>
          <a:stretch>
            <a:fillRect/>
          </a:stretch>
        </p:blipFill>
        <p:spPr>
          <a:xfrm>
            <a:off x="3362848" y="2353432"/>
            <a:ext cx="139700" cy="355600"/>
          </a:xfrm>
          <a:prstGeom prst="rect">
            <a:avLst/>
          </a:prstGeom>
        </p:spPr>
      </p:pic>
      <p:sp>
        <p:nvSpPr>
          <p:cNvPr id="16" name="Rectangle 15">
            <a:extLst>
              <a:ext uri="{FF2B5EF4-FFF2-40B4-BE49-F238E27FC236}">
                <a16:creationId xmlns:a16="http://schemas.microsoft.com/office/drawing/2014/main" id="{677EF1AD-3FB6-7745-A220-7BBE63DAC48E}"/>
              </a:ext>
            </a:extLst>
          </p:cNvPr>
          <p:cNvSpPr/>
          <p:nvPr/>
        </p:nvSpPr>
        <p:spPr>
          <a:xfrm>
            <a:off x="544395" y="5336484"/>
            <a:ext cx="8212973" cy="707886"/>
          </a:xfrm>
          <a:prstGeom prst="rect">
            <a:avLst/>
          </a:prstGeom>
        </p:spPr>
        <p:txBody>
          <a:bodyPr wrap="square">
            <a:spAutoFit/>
          </a:bodyPr>
          <a:lstStyle/>
          <a:p>
            <a:r>
              <a:rPr lang="en-US" sz="2000" dirty="0">
                <a:solidFill>
                  <a:srgbClr val="000000"/>
                </a:solidFill>
                <a:effectLst/>
                <a:latin typeface="Helvetica Light" panose="020B0403020202020204" pitchFamily="34" charset="0"/>
              </a:rPr>
              <a:t>The average number of persons infected by an infectious individual when everyone is susceptible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=100%, or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 start of an epidemic)</a:t>
            </a:r>
          </a:p>
        </p:txBody>
      </p:sp>
    </p:spTree>
    <p:extLst>
      <p:ext uri="{BB962C8B-B14F-4D97-AF65-F5344CB8AC3E}">
        <p14:creationId xmlns:p14="http://schemas.microsoft.com/office/powerpoint/2010/main" val="22659278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DBFCC291-9A13-EE4C-952D-47C222C3EE20}"/>
              </a:ext>
            </a:extLst>
          </p:cNvPr>
          <p:cNvPicPr>
            <a:picLocks noChangeAspect="1"/>
          </p:cNvPicPr>
          <p:nvPr/>
        </p:nvPicPr>
        <p:blipFill>
          <a:blip r:embed="rId3"/>
          <a:stretch>
            <a:fillRect/>
          </a:stretch>
        </p:blipFill>
        <p:spPr>
          <a:xfrm>
            <a:off x="3075709" y="1805105"/>
            <a:ext cx="2699048" cy="3531254"/>
          </a:xfrm>
          <a:prstGeom prst="rect">
            <a:avLst/>
          </a:prstGeom>
        </p:spPr>
      </p:pic>
      <p:sp>
        <p:nvSpPr>
          <p:cNvPr id="3" name="Rectangle 2">
            <a:extLst>
              <a:ext uri="{FF2B5EF4-FFF2-40B4-BE49-F238E27FC236}">
                <a16:creationId xmlns:a16="http://schemas.microsoft.com/office/drawing/2014/main" id="{245ADA78-656A-BACC-4018-80695BF9CB32}"/>
              </a:ext>
            </a:extLst>
          </p:cNvPr>
          <p:cNvSpPr/>
          <p:nvPr/>
        </p:nvSpPr>
        <p:spPr>
          <a:xfrm>
            <a:off x="3721100" y="4457700"/>
            <a:ext cx="13970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491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DBFCC291-9A13-EE4C-952D-47C222C3EE20}"/>
              </a:ext>
            </a:extLst>
          </p:cNvPr>
          <p:cNvPicPr>
            <a:picLocks noChangeAspect="1"/>
          </p:cNvPicPr>
          <p:nvPr/>
        </p:nvPicPr>
        <p:blipFill>
          <a:blip r:embed="rId3"/>
          <a:stretch>
            <a:fillRect/>
          </a:stretch>
        </p:blipFill>
        <p:spPr>
          <a:xfrm>
            <a:off x="3075709" y="1805105"/>
            <a:ext cx="2699048" cy="3531254"/>
          </a:xfrm>
          <a:prstGeom prst="rect">
            <a:avLst/>
          </a:prstGeom>
        </p:spPr>
      </p:pic>
    </p:spTree>
    <p:extLst>
      <p:ext uri="{BB962C8B-B14F-4D97-AF65-F5344CB8AC3E}">
        <p14:creationId xmlns:p14="http://schemas.microsoft.com/office/powerpoint/2010/main" val="2820334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4CBA4-C713-4E4F-B395-4D02379E0EE0}"/>
              </a:ext>
            </a:extLst>
          </p:cNvPr>
          <p:cNvPicPr>
            <a:picLocks noChangeAspect="1"/>
          </p:cNvPicPr>
          <p:nvPr/>
        </p:nvPicPr>
        <p:blipFill>
          <a:blip r:embed="rId3"/>
          <a:stretch>
            <a:fillRect/>
          </a:stretch>
        </p:blipFill>
        <p:spPr>
          <a:xfrm>
            <a:off x="627805" y="987519"/>
            <a:ext cx="6618390" cy="5372179"/>
          </a:xfrm>
          <a:prstGeom prst="rect">
            <a:avLst/>
          </a:prstGeom>
        </p:spPr>
      </p:pic>
      <p:sp>
        <p:nvSpPr>
          <p:cNvPr id="5" name="Rectangle 4">
            <a:extLst>
              <a:ext uri="{FF2B5EF4-FFF2-40B4-BE49-F238E27FC236}">
                <a16:creationId xmlns:a16="http://schemas.microsoft.com/office/drawing/2014/main" id="{09F090D3-DC7A-1A42-8CB1-9F52B8342639}"/>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 name="Rectangle 1">
            <a:extLst>
              <a:ext uri="{FF2B5EF4-FFF2-40B4-BE49-F238E27FC236}">
                <a16:creationId xmlns:a16="http://schemas.microsoft.com/office/drawing/2014/main" id="{4DA46D36-782D-C841-10FE-1D15C370651E}"/>
              </a:ext>
            </a:extLst>
          </p:cNvPr>
          <p:cNvSpPr/>
          <p:nvPr/>
        </p:nvSpPr>
        <p:spPr>
          <a:xfrm>
            <a:off x="3111500" y="1930400"/>
            <a:ext cx="838200" cy="21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DF2FBB-0350-6045-9E62-782C4CFE8637}"/>
              </a:ext>
            </a:extLst>
          </p:cNvPr>
          <p:cNvSpPr/>
          <p:nvPr/>
        </p:nvSpPr>
        <p:spPr>
          <a:xfrm>
            <a:off x="3708400" y="2898681"/>
            <a:ext cx="838200" cy="21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92DE88D-0D25-45C8-0016-7D40FBDB8AAE}"/>
              </a:ext>
            </a:extLst>
          </p:cNvPr>
          <p:cNvSpPr txBox="1"/>
          <p:nvPr/>
        </p:nvSpPr>
        <p:spPr>
          <a:xfrm>
            <a:off x="6661995" y="3114581"/>
            <a:ext cx="2286000" cy="707886"/>
          </a:xfrm>
          <a:prstGeom prst="rect">
            <a:avLst/>
          </a:prstGeom>
          <a:noFill/>
        </p:spPr>
        <p:txBody>
          <a:bodyPr wrap="square" rtlCol="0">
            <a:spAutoFit/>
          </a:bodyPr>
          <a:lstStyle/>
          <a:p>
            <a:r>
              <a:rPr lang="en-US" sz="2000" dirty="0">
                <a:solidFill>
                  <a:srgbClr val="FF0000"/>
                </a:solidFill>
              </a:rPr>
              <a:t>Which has the higher R0 value? </a:t>
            </a:r>
          </a:p>
        </p:txBody>
      </p:sp>
    </p:spTree>
    <p:extLst>
      <p:ext uri="{BB962C8B-B14F-4D97-AF65-F5344CB8AC3E}">
        <p14:creationId xmlns:p14="http://schemas.microsoft.com/office/powerpoint/2010/main" val="35313964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4CBA4-C713-4E4F-B395-4D02379E0EE0}"/>
              </a:ext>
            </a:extLst>
          </p:cNvPr>
          <p:cNvPicPr>
            <a:picLocks noChangeAspect="1"/>
          </p:cNvPicPr>
          <p:nvPr/>
        </p:nvPicPr>
        <p:blipFill>
          <a:blip r:embed="rId3"/>
          <a:stretch>
            <a:fillRect/>
          </a:stretch>
        </p:blipFill>
        <p:spPr>
          <a:xfrm>
            <a:off x="1262805" y="962119"/>
            <a:ext cx="6618390" cy="5372179"/>
          </a:xfrm>
          <a:prstGeom prst="rect">
            <a:avLst/>
          </a:prstGeom>
        </p:spPr>
      </p:pic>
      <p:sp>
        <p:nvSpPr>
          <p:cNvPr id="5" name="Rectangle 4">
            <a:extLst>
              <a:ext uri="{FF2B5EF4-FFF2-40B4-BE49-F238E27FC236}">
                <a16:creationId xmlns:a16="http://schemas.microsoft.com/office/drawing/2014/main" id="{09F090D3-DC7A-1A42-8CB1-9F52B8342639}"/>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17582527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468285" y="-148194"/>
            <a:ext cx="7886700" cy="1325563"/>
          </a:xfrm>
        </p:spPr>
        <p:txBody>
          <a:bodyPr/>
          <a:lstStyle/>
          <a:p>
            <a:pPr algn="ctr"/>
            <a:r>
              <a:rPr lang="en-US" b="1" dirty="0"/>
              <a:t>What is R0?</a:t>
            </a:r>
          </a:p>
        </p:txBody>
      </p:sp>
      <p:sp>
        <p:nvSpPr>
          <p:cNvPr id="3" name="Title 1">
            <a:extLst>
              <a:ext uri="{FF2B5EF4-FFF2-40B4-BE49-F238E27FC236}">
                <a16:creationId xmlns:a16="http://schemas.microsoft.com/office/drawing/2014/main" id="{C4D4E246-481A-CBBA-BFAC-F8C87BE64CD6}"/>
              </a:ext>
            </a:extLst>
          </p:cNvPr>
          <p:cNvSpPr txBox="1">
            <a:spLocks/>
          </p:cNvSpPr>
          <p:nvPr/>
        </p:nvSpPr>
        <p:spPr>
          <a:xfrm>
            <a:off x="468285" y="81059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the first infectious individual</a:t>
            </a:r>
          </a:p>
        </p:txBody>
      </p:sp>
      <p:pic>
        <p:nvPicPr>
          <p:cNvPr id="10242" name="Picture 2" descr="Meme Creator - Funny One does not simply skip a weekly check in Meme  Generator at MemeCreator.org!">
            <a:extLst>
              <a:ext uri="{FF2B5EF4-FFF2-40B4-BE49-F238E27FC236}">
                <a16:creationId xmlns:a16="http://schemas.microsoft.com/office/drawing/2014/main" id="{4ACBA7BC-67AC-A619-E1EF-BE2AEA2B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4510703"/>
            <a:ext cx="3721100" cy="2184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D48AE0E-71AB-3D46-871F-B73DE5A48B18}"/>
              </a:ext>
            </a:extLst>
          </p:cNvPr>
          <p:cNvSpPr txBox="1">
            <a:spLocks/>
          </p:cNvSpPr>
          <p:nvPr/>
        </p:nvSpPr>
        <p:spPr>
          <a:xfrm>
            <a:off x="628650" y="229649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dirty="0"/>
              <a:t>How could you modify this simple SIR model to represent COVID-19?</a:t>
            </a:r>
          </a:p>
        </p:txBody>
      </p:sp>
    </p:spTree>
    <p:extLst>
      <p:ext uri="{BB962C8B-B14F-4D97-AF65-F5344CB8AC3E}">
        <p14:creationId xmlns:p14="http://schemas.microsoft.com/office/powerpoint/2010/main" val="239709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A996D-CEF3-8843-8E9E-EEC4BA2998FF}"/>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cxnSp>
        <p:nvCxnSpPr>
          <p:cNvPr id="5" name="Curved Connector 4">
            <a:extLst>
              <a:ext uri="{FF2B5EF4-FFF2-40B4-BE49-F238E27FC236}">
                <a16:creationId xmlns:a16="http://schemas.microsoft.com/office/drawing/2014/main" id="{1A65509F-7FA8-9A4A-8FC2-1191184AD705}"/>
              </a:ext>
            </a:extLst>
          </p:cNvPr>
          <p:cNvCxnSpPr>
            <a:cxnSpLocks/>
          </p:cNvCxnSpPr>
          <p:nvPr/>
        </p:nvCxnSpPr>
        <p:spPr>
          <a:xfrm rot="16200000" flipH="1" flipV="1">
            <a:off x="3503107" y="1739062"/>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22D34F2-A0B0-754A-A327-9856469DA70A}"/>
              </a:ext>
            </a:extLst>
          </p:cNvPr>
          <p:cNvSpPr/>
          <p:nvPr/>
        </p:nvSpPr>
        <p:spPr>
          <a:xfrm>
            <a:off x="3820738" y="1780125"/>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23FAEB57-41FB-FB45-8F98-E2B0A8E11034}"/>
              </a:ext>
            </a:extLst>
          </p:cNvPr>
          <p:cNvSpPr/>
          <p:nvPr/>
        </p:nvSpPr>
        <p:spPr>
          <a:xfrm>
            <a:off x="6680315" y="1780125"/>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8" name="Curved Connector 7">
            <a:extLst>
              <a:ext uri="{FF2B5EF4-FFF2-40B4-BE49-F238E27FC236}">
                <a16:creationId xmlns:a16="http://schemas.microsoft.com/office/drawing/2014/main" id="{A6421F2E-D039-444F-B158-7ABD7536A524}"/>
              </a:ext>
            </a:extLst>
          </p:cNvPr>
          <p:cNvCxnSpPr>
            <a:cxnSpLocks/>
          </p:cNvCxnSpPr>
          <p:nvPr/>
        </p:nvCxnSpPr>
        <p:spPr>
          <a:xfrm>
            <a:off x="2710994" y="24950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9CB7204E-FDE5-5541-9374-D0E36E30B2E1}"/>
              </a:ext>
            </a:extLst>
          </p:cNvPr>
          <p:cNvCxnSpPr>
            <a:cxnSpLocks/>
          </p:cNvCxnSpPr>
          <p:nvPr/>
        </p:nvCxnSpPr>
        <p:spPr>
          <a:xfrm>
            <a:off x="5553944" y="25077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E4DE3-9521-DC4C-8F26-D78FFA5D823A}"/>
              </a:ext>
            </a:extLst>
          </p:cNvPr>
          <p:cNvSpPr/>
          <p:nvPr/>
        </p:nvSpPr>
        <p:spPr>
          <a:xfrm>
            <a:off x="2540580" y="2110022"/>
            <a:ext cx="1372555" cy="369332"/>
          </a:xfrm>
          <a:prstGeom prst="rect">
            <a:avLst/>
          </a:prstGeom>
        </p:spPr>
        <p:txBody>
          <a:bodyPr wrap="none">
            <a:spAutoFit/>
          </a:bodyPr>
          <a:lstStyle/>
          <a:p>
            <a:r>
              <a:rPr lang="en-US" dirty="0"/>
              <a:t>transmission</a:t>
            </a:r>
          </a:p>
        </p:txBody>
      </p:sp>
      <p:sp>
        <p:nvSpPr>
          <p:cNvPr id="14" name="Rectangle 13">
            <a:extLst>
              <a:ext uri="{FF2B5EF4-FFF2-40B4-BE49-F238E27FC236}">
                <a16:creationId xmlns:a16="http://schemas.microsoft.com/office/drawing/2014/main" id="{9D6D1E1E-8C05-6644-A801-E547E6EC2620}"/>
              </a:ext>
            </a:extLst>
          </p:cNvPr>
          <p:cNvSpPr/>
          <p:nvPr/>
        </p:nvSpPr>
        <p:spPr>
          <a:xfrm>
            <a:off x="5587197" y="2096709"/>
            <a:ext cx="996748" cy="369332"/>
          </a:xfrm>
          <a:prstGeom prst="rect">
            <a:avLst/>
          </a:prstGeom>
        </p:spPr>
        <p:txBody>
          <a:bodyPr wrap="none">
            <a:spAutoFit/>
          </a:bodyPr>
          <a:lstStyle/>
          <a:p>
            <a:r>
              <a:rPr lang="en-US" dirty="0"/>
              <a:t>recovery</a:t>
            </a:r>
          </a:p>
        </p:txBody>
      </p:sp>
      <p:sp>
        <p:nvSpPr>
          <p:cNvPr id="29" name="Rectangle 28">
            <a:extLst>
              <a:ext uri="{FF2B5EF4-FFF2-40B4-BE49-F238E27FC236}">
                <a16:creationId xmlns:a16="http://schemas.microsoft.com/office/drawing/2014/main" id="{77677081-36B7-554A-83BE-FBDE561D36C4}"/>
              </a:ext>
            </a:extLst>
          </p:cNvPr>
          <p:cNvSpPr/>
          <p:nvPr/>
        </p:nvSpPr>
        <p:spPr>
          <a:xfrm>
            <a:off x="851016" y="1799174"/>
            <a:ext cx="1612669" cy="14297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30" name="Curved Connector 29">
            <a:extLst>
              <a:ext uri="{FF2B5EF4-FFF2-40B4-BE49-F238E27FC236}">
                <a16:creationId xmlns:a16="http://schemas.microsoft.com/office/drawing/2014/main" id="{BD476273-212F-BD48-B46D-41F59FCC9B5D}"/>
              </a:ext>
            </a:extLst>
          </p:cNvPr>
          <p:cNvCxnSpPr>
            <a:cxnSpLocks/>
            <a:stCxn id="29" idx="2"/>
            <a:endCxn id="7" idx="2"/>
          </p:cNvCxnSpPr>
          <p:nvPr/>
        </p:nvCxnSpPr>
        <p:spPr>
          <a:xfrm rot="5400000" flipH="1" flipV="1">
            <a:off x="4562475" y="304789"/>
            <a:ext cx="19049" cy="5829299"/>
          </a:xfrm>
          <a:prstGeom prst="curvedConnector3">
            <a:avLst>
              <a:gd name="adj1" fmla="val -442932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43772D-5B61-8743-915B-583A30136607}"/>
              </a:ext>
            </a:extLst>
          </p:cNvPr>
          <p:cNvSpPr/>
          <p:nvPr/>
        </p:nvSpPr>
        <p:spPr>
          <a:xfrm>
            <a:off x="3913135" y="3592718"/>
            <a:ext cx="1248355" cy="369332"/>
          </a:xfrm>
          <a:prstGeom prst="rect">
            <a:avLst/>
          </a:prstGeom>
        </p:spPr>
        <p:txBody>
          <a:bodyPr wrap="none">
            <a:spAutoFit/>
          </a:bodyPr>
          <a:lstStyle/>
          <a:p>
            <a:r>
              <a:rPr lang="en-US" dirty="0"/>
              <a:t>vaccination</a:t>
            </a:r>
          </a:p>
        </p:txBody>
      </p:sp>
      <p:sp>
        <p:nvSpPr>
          <p:cNvPr id="36" name="Rectangle 35">
            <a:extLst>
              <a:ext uri="{FF2B5EF4-FFF2-40B4-BE49-F238E27FC236}">
                <a16:creationId xmlns:a16="http://schemas.microsoft.com/office/drawing/2014/main" id="{39031025-E7C0-EF4D-922D-DF34BD5C8B0E}"/>
              </a:ext>
            </a:extLst>
          </p:cNvPr>
          <p:cNvSpPr/>
          <p:nvPr/>
        </p:nvSpPr>
        <p:spPr>
          <a:xfrm>
            <a:off x="1907769" y="4620654"/>
            <a:ext cx="5328461" cy="646331"/>
          </a:xfrm>
          <a:prstGeom prst="rect">
            <a:avLst/>
          </a:prstGeom>
        </p:spPr>
        <p:txBody>
          <a:bodyPr wrap="square">
            <a:spAutoFit/>
          </a:bodyPr>
          <a:lstStyle/>
          <a:p>
            <a:pPr algn="ctr"/>
            <a:r>
              <a:rPr lang="en-US" dirty="0">
                <a:solidFill>
                  <a:srgbClr val="000000"/>
                </a:solidFill>
                <a:effectLst/>
                <a:latin typeface="Helvetica Light" panose="020B0403020202020204" pitchFamily="34" charset="0"/>
              </a:rPr>
              <a:t>Vaccination moves people out of </a:t>
            </a:r>
            <a:r>
              <a:rPr lang="en-US" dirty="0" err="1">
                <a:solidFill>
                  <a:srgbClr val="000000"/>
                </a:solidFill>
                <a:effectLst/>
                <a:latin typeface="Helvetica Light" panose="020B0403020202020204" pitchFamily="34" charset="0"/>
              </a:rPr>
              <a:t>susceptibles</a:t>
            </a:r>
            <a:r>
              <a:rPr lang="en-US" dirty="0">
                <a:solidFill>
                  <a:srgbClr val="000000"/>
                </a:solidFill>
                <a:effectLst/>
                <a:latin typeface="Helvetica Light" panose="020B0403020202020204" pitchFamily="34" charset="0"/>
              </a:rPr>
              <a:t> into the immune (recovered) class. </a:t>
            </a:r>
          </a:p>
        </p:txBody>
      </p:sp>
      <p:sp>
        <p:nvSpPr>
          <p:cNvPr id="38" name="Rectangle 37">
            <a:extLst>
              <a:ext uri="{FF2B5EF4-FFF2-40B4-BE49-F238E27FC236}">
                <a16:creationId xmlns:a16="http://schemas.microsoft.com/office/drawing/2014/main" id="{36FB6ADF-BD57-E748-BDBB-F2917E895935}"/>
              </a:ext>
            </a:extLst>
          </p:cNvPr>
          <p:cNvSpPr/>
          <p:nvPr/>
        </p:nvSpPr>
        <p:spPr>
          <a:xfrm>
            <a:off x="1660468" y="5274158"/>
            <a:ext cx="5973733" cy="646331"/>
          </a:xfrm>
          <a:prstGeom prst="rect">
            <a:avLst/>
          </a:prstGeom>
        </p:spPr>
        <p:txBody>
          <a:bodyPr wrap="square">
            <a:spAutoFit/>
          </a:bodyPr>
          <a:lstStyle/>
          <a:p>
            <a:pPr algn="ctr"/>
            <a:r>
              <a:rPr lang="en-US" dirty="0">
                <a:solidFill>
                  <a:srgbClr val="0365C0"/>
                </a:solidFill>
                <a:effectLst/>
                <a:latin typeface="Helvetica" pitchFamily="2" charset="0"/>
              </a:rPr>
              <a:t>La vaccination </a:t>
            </a:r>
            <a:r>
              <a:rPr lang="en-US" dirty="0" err="1">
                <a:solidFill>
                  <a:srgbClr val="0365C0"/>
                </a:solidFill>
                <a:effectLst/>
                <a:latin typeface="Helvetica" pitchFamily="2" charset="0"/>
              </a:rPr>
              <a:t>éloigne</a:t>
            </a:r>
            <a:r>
              <a:rPr lang="en-US" dirty="0">
                <a:solidFill>
                  <a:srgbClr val="0365C0"/>
                </a:solidFill>
                <a:effectLst/>
                <a:latin typeface="Helvetica" pitchFamily="2" charset="0"/>
              </a:rPr>
              <a:t> les </a:t>
            </a:r>
            <a:r>
              <a:rPr lang="en-US" dirty="0" err="1">
                <a:solidFill>
                  <a:srgbClr val="0365C0"/>
                </a:solidFill>
                <a:effectLst/>
                <a:latin typeface="Helvetica" pitchFamily="2" charset="0"/>
              </a:rPr>
              <a:t>personnes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sensibles</a:t>
            </a:r>
            <a:r>
              <a:rPr lang="en-US" dirty="0">
                <a:solidFill>
                  <a:srgbClr val="0365C0"/>
                </a:solidFill>
                <a:effectLst/>
                <a:latin typeface="Helvetica" pitchFamily="2" charset="0"/>
              </a:rPr>
              <a:t> de la </a:t>
            </a:r>
            <a:r>
              <a:rPr lang="en-US" dirty="0" err="1">
                <a:solidFill>
                  <a:srgbClr val="0365C0"/>
                </a:solidFill>
                <a:effectLst/>
                <a:latin typeface="Helvetica" pitchFamily="2" charset="0"/>
              </a:rPr>
              <a:t>maladie</a:t>
            </a:r>
            <a:r>
              <a:rPr lang="en-US" dirty="0">
                <a:solidFill>
                  <a:srgbClr val="0365C0"/>
                </a:solidFill>
                <a:effectLst/>
                <a:latin typeface="Helvetica" pitchFamily="2" charset="0"/>
              </a:rPr>
              <a:t> dans la </a:t>
            </a:r>
            <a:r>
              <a:rPr lang="en-US" dirty="0" err="1">
                <a:solidFill>
                  <a:srgbClr val="0365C0"/>
                </a:solidFill>
                <a:effectLst/>
                <a:latin typeface="Helvetica" pitchFamily="2" charset="0"/>
              </a:rPr>
              <a:t>classe</a:t>
            </a:r>
            <a:r>
              <a:rPr lang="en-US" dirty="0">
                <a:solidFill>
                  <a:srgbClr val="0365C0"/>
                </a:solidFill>
                <a:effectLst/>
                <a:latin typeface="Helvetica" pitchFamily="2" charset="0"/>
              </a:rPr>
              <a:t> </a:t>
            </a:r>
            <a:r>
              <a:rPr lang="en-US" dirty="0" err="1">
                <a:solidFill>
                  <a:srgbClr val="0365C0"/>
                </a:solidFill>
                <a:effectLst/>
                <a:latin typeface="Helvetica" pitchFamily="2" charset="0"/>
              </a:rPr>
              <a:t>immunitaire</a:t>
            </a:r>
            <a:r>
              <a:rPr lang="en-US" dirty="0">
                <a:solidFill>
                  <a:srgbClr val="0365C0"/>
                </a:solidFill>
                <a:effectLst/>
                <a:latin typeface="Helvetica" pitchFamily="2" charset="0"/>
              </a:rPr>
              <a:t> (</a:t>
            </a:r>
            <a:r>
              <a:rPr lang="en-US" dirty="0" err="1">
                <a:solidFill>
                  <a:srgbClr val="0365C0"/>
                </a:solidFill>
                <a:effectLst/>
                <a:latin typeface="Helvetica" pitchFamily="2" charset="0"/>
              </a:rPr>
              <a:t>rétablie</a:t>
            </a:r>
            <a:r>
              <a:rPr lang="en-US" dirty="0">
                <a:solidFill>
                  <a:srgbClr val="0365C0"/>
                </a:solidFill>
                <a:effectLst/>
                <a:latin typeface="Helvetica" pitchFamily="2" charset="0"/>
              </a:rPr>
              <a:t>).</a:t>
            </a:r>
          </a:p>
        </p:txBody>
      </p:sp>
      <p:sp>
        <p:nvSpPr>
          <p:cNvPr id="2" name="Rectangle 1">
            <a:extLst>
              <a:ext uri="{FF2B5EF4-FFF2-40B4-BE49-F238E27FC236}">
                <a16:creationId xmlns:a16="http://schemas.microsoft.com/office/drawing/2014/main" id="{B2BF9EE8-CDA7-83E9-70A1-E71AC72D1389}"/>
              </a:ext>
            </a:extLst>
          </p:cNvPr>
          <p:cNvSpPr/>
          <p:nvPr/>
        </p:nvSpPr>
        <p:spPr>
          <a:xfrm>
            <a:off x="1143000" y="3228963"/>
            <a:ext cx="7048500" cy="121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7995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A996D-CEF3-8843-8E9E-EEC4BA2998FF}"/>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cxnSp>
        <p:nvCxnSpPr>
          <p:cNvPr id="5" name="Curved Connector 4">
            <a:extLst>
              <a:ext uri="{FF2B5EF4-FFF2-40B4-BE49-F238E27FC236}">
                <a16:creationId xmlns:a16="http://schemas.microsoft.com/office/drawing/2014/main" id="{1A65509F-7FA8-9A4A-8FC2-1191184AD705}"/>
              </a:ext>
            </a:extLst>
          </p:cNvPr>
          <p:cNvCxnSpPr>
            <a:cxnSpLocks/>
          </p:cNvCxnSpPr>
          <p:nvPr/>
        </p:nvCxnSpPr>
        <p:spPr>
          <a:xfrm rot="16200000" flipH="1" flipV="1">
            <a:off x="3503107" y="1739062"/>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22D34F2-A0B0-754A-A327-9856469DA70A}"/>
              </a:ext>
            </a:extLst>
          </p:cNvPr>
          <p:cNvSpPr/>
          <p:nvPr/>
        </p:nvSpPr>
        <p:spPr>
          <a:xfrm>
            <a:off x="3820738" y="1780125"/>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23FAEB57-41FB-FB45-8F98-E2B0A8E11034}"/>
              </a:ext>
            </a:extLst>
          </p:cNvPr>
          <p:cNvSpPr/>
          <p:nvPr/>
        </p:nvSpPr>
        <p:spPr>
          <a:xfrm>
            <a:off x="6680315" y="1780125"/>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8" name="Curved Connector 7">
            <a:extLst>
              <a:ext uri="{FF2B5EF4-FFF2-40B4-BE49-F238E27FC236}">
                <a16:creationId xmlns:a16="http://schemas.microsoft.com/office/drawing/2014/main" id="{A6421F2E-D039-444F-B158-7ABD7536A524}"/>
              </a:ext>
            </a:extLst>
          </p:cNvPr>
          <p:cNvCxnSpPr>
            <a:cxnSpLocks/>
          </p:cNvCxnSpPr>
          <p:nvPr/>
        </p:nvCxnSpPr>
        <p:spPr>
          <a:xfrm>
            <a:off x="2710994" y="24950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9CB7204E-FDE5-5541-9374-D0E36E30B2E1}"/>
              </a:ext>
            </a:extLst>
          </p:cNvPr>
          <p:cNvCxnSpPr>
            <a:cxnSpLocks/>
          </p:cNvCxnSpPr>
          <p:nvPr/>
        </p:nvCxnSpPr>
        <p:spPr>
          <a:xfrm>
            <a:off x="5553944" y="25077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E4DE3-9521-DC4C-8F26-D78FFA5D823A}"/>
              </a:ext>
            </a:extLst>
          </p:cNvPr>
          <p:cNvSpPr/>
          <p:nvPr/>
        </p:nvSpPr>
        <p:spPr>
          <a:xfrm>
            <a:off x="2540580" y="2110022"/>
            <a:ext cx="1372555" cy="369332"/>
          </a:xfrm>
          <a:prstGeom prst="rect">
            <a:avLst/>
          </a:prstGeom>
        </p:spPr>
        <p:txBody>
          <a:bodyPr wrap="none">
            <a:spAutoFit/>
          </a:bodyPr>
          <a:lstStyle/>
          <a:p>
            <a:r>
              <a:rPr lang="en-US" dirty="0"/>
              <a:t>transmission</a:t>
            </a:r>
          </a:p>
        </p:txBody>
      </p:sp>
      <p:sp>
        <p:nvSpPr>
          <p:cNvPr id="14" name="Rectangle 13">
            <a:extLst>
              <a:ext uri="{FF2B5EF4-FFF2-40B4-BE49-F238E27FC236}">
                <a16:creationId xmlns:a16="http://schemas.microsoft.com/office/drawing/2014/main" id="{9D6D1E1E-8C05-6644-A801-E547E6EC2620}"/>
              </a:ext>
            </a:extLst>
          </p:cNvPr>
          <p:cNvSpPr/>
          <p:nvPr/>
        </p:nvSpPr>
        <p:spPr>
          <a:xfrm>
            <a:off x="5587197" y="2096709"/>
            <a:ext cx="996748" cy="369332"/>
          </a:xfrm>
          <a:prstGeom prst="rect">
            <a:avLst/>
          </a:prstGeom>
        </p:spPr>
        <p:txBody>
          <a:bodyPr wrap="none">
            <a:spAutoFit/>
          </a:bodyPr>
          <a:lstStyle/>
          <a:p>
            <a:r>
              <a:rPr lang="en-US" dirty="0"/>
              <a:t>recovery</a:t>
            </a:r>
          </a:p>
        </p:txBody>
      </p:sp>
      <p:sp>
        <p:nvSpPr>
          <p:cNvPr id="29" name="Rectangle 28">
            <a:extLst>
              <a:ext uri="{FF2B5EF4-FFF2-40B4-BE49-F238E27FC236}">
                <a16:creationId xmlns:a16="http://schemas.microsoft.com/office/drawing/2014/main" id="{77677081-36B7-554A-83BE-FBDE561D36C4}"/>
              </a:ext>
            </a:extLst>
          </p:cNvPr>
          <p:cNvSpPr/>
          <p:nvPr/>
        </p:nvSpPr>
        <p:spPr>
          <a:xfrm>
            <a:off x="851016" y="1799174"/>
            <a:ext cx="1612669" cy="14297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30" name="Curved Connector 29">
            <a:extLst>
              <a:ext uri="{FF2B5EF4-FFF2-40B4-BE49-F238E27FC236}">
                <a16:creationId xmlns:a16="http://schemas.microsoft.com/office/drawing/2014/main" id="{BD476273-212F-BD48-B46D-41F59FCC9B5D}"/>
              </a:ext>
            </a:extLst>
          </p:cNvPr>
          <p:cNvCxnSpPr>
            <a:cxnSpLocks/>
            <a:stCxn id="29" idx="2"/>
            <a:endCxn id="7" idx="2"/>
          </p:cNvCxnSpPr>
          <p:nvPr/>
        </p:nvCxnSpPr>
        <p:spPr>
          <a:xfrm rot="5400000" flipH="1" flipV="1">
            <a:off x="4562475" y="304789"/>
            <a:ext cx="19049" cy="5829299"/>
          </a:xfrm>
          <a:prstGeom prst="curvedConnector3">
            <a:avLst>
              <a:gd name="adj1" fmla="val -442932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43772D-5B61-8743-915B-583A30136607}"/>
              </a:ext>
            </a:extLst>
          </p:cNvPr>
          <p:cNvSpPr/>
          <p:nvPr/>
        </p:nvSpPr>
        <p:spPr>
          <a:xfrm>
            <a:off x="3913135" y="3592718"/>
            <a:ext cx="1248355" cy="369332"/>
          </a:xfrm>
          <a:prstGeom prst="rect">
            <a:avLst/>
          </a:prstGeom>
        </p:spPr>
        <p:txBody>
          <a:bodyPr wrap="none">
            <a:spAutoFit/>
          </a:bodyPr>
          <a:lstStyle/>
          <a:p>
            <a:r>
              <a:rPr lang="en-US" dirty="0"/>
              <a:t>vaccination</a:t>
            </a:r>
          </a:p>
        </p:txBody>
      </p:sp>
      <p:sp>
        <p:nvSpPr>
          <p:cNvPr id="36" name="Rectangle 35">
            <a:extLst>
              <a:ext uri="{FF2B5EF4-FFF2-40B4-BE49-F238E27FC236}">
                <a16:creationId xmlns:a16="http://schemas.microsoft.com/office/drawing/2014/main" id="{39031025-E7C0-EF4D-922D-DF34BD5C8B0E}"/>
              </a:ext>
            </a:extLst>
          </p:cNvPr>
          <p:cNvSpPr/>
          <p:nvPr/>
        </p:nvSpPr>
        <p:spPr>
          <a:xfrm>
            <a:off x="1907769" y="4620654"/>
            <a:ext cx="5328461" cy="646331"/>
          </a:xfrm>
          <a:prstGeom prst="rect">
            <a:avLst/>
          </a:prstGeom>
        </p:spPr>
        <p:txBody>
          <a:bodyPr wrap="square">
            <a:spAutoFit/>
          </a:bodyPr>
          <a:lstStyle/>
          <a:p>
            <a:pPr algn="ctr"/>
            <a:r>
              <a:rPr lang="en-US" dirty="0">
                <a:solidFill>
                  <a:srgbClr val="000000"/>
                </a:solidFill>
                <a:effectLst/>
                <a:latin typeface="Helvetica Light" panose="020B0403020202020204" pitchFamily="34" charset="0"/>
              </a:rPr>
              <a:t>Vaccination moves people out of </a:t>
            </a:r>
            <a:r>
              <a:rPr lang="en-US" dirty="0" err="1">
                <a:solidFill>
                  <a:srgbClr val="000000"/>
                </a:solidFill>
                <a:effectLst/>
                <a:latin typeface="Helvetica Light" panose="020B0403020202020204" pitchFamily="34" charset="0"/>
              </a:rPr>
              <a:t>susceptibles</a:t>
            </a:r>
            <a:r>
              <a:rPr lang="en-US" dirty="0">
                <a:solidFill>
                  <a:srgbClr val="000000"/>
                </a:solidFill>
                <a:effectLst/>
                <a:latin typeface="Helvetica Light" panose="020B0403020202020204" pitchFamily="34" charset="0"/>
              </a:rPr>
              <a:t> into the immune (recovered) class. </a:t>
            </a:r>
          </a:p>
        </p:txBody>
      </p:sp>
      <p:sp>
        <p:nvSpPr>
          <p:cNvPr id="38" name="Rectangle 37">
            <a:extLst>
              <a:ext uri="{FF2B5EF4-FFF2-40B4-BE49-F238E27FC236}">
                <a16:creationId xmlns:a16="http://schemas.microsoft.com/office/drawing/2014/main" id="{36FB6ADF-BD57-E748-BDBB-F2917E895935}"/>
              </a:ext>
            </a:extLst>
          </p:cNvPr>
          <p:cNvSpPr/>
          <p:nvPr/>
        </p:nvSpPr>
        <p:spPr>
          <a:xfrm>
            <a:off x="1660468" y="5274158"/>
            <a:ext cx="5973733" cy="646331"/>
          </a:xfrm>
          <a:prstGeom prst="rect">
            <a:avLst/>
          </a:prstGeom>
        </p:spPr>
        <p:txBody>
          <a:bodyPr wrap="square">
            <a:spAutoFit/>
          </a:bodyPr>
          <a:lstStyle/>
          <a:p>
            <a:pPr algn="ctr"/>
            <a:r>
              <a:rPr lang="en-US" dirty="0">
                <a:solidFill>
                  <a:srgbClr val="0365C0"/>
                </a:solidFill>
                <a:effectLst/>
                <a:latin typeface="Helvetica" pitchFamily="2" charset="0"/>
              </a:rPr>
              <a:t>La vaccination </a:t>
            </a:r>
            <a:r>
              <a:rPr lang="en-US" dirty="0" err="1">
                <a:solidFill>
                  <a:srgbClr val="0365C0"/>
                </a:solidFill>
                <a:effectLst/>
                <a:latin typeface="Helvetica" pitchFamily="2" charset="0"/>
              </a:rPr>
              <a:t>éloigne</a:t>
            </a:r>
            <a:r>
              <a:rPr lang="en-US" dirty="0">
                <a:solidFill>
                  <a:srgbClr val="0365C0"/>
                </a:solidFill>
                <a:effectLst/>
                <a:latin typeface="Helvetica" pitchFamily="2" charset="0"/>
              </a:rPr>
              <a:t> les </a:t>
            </a:r>
            <a:r>
              <a:rPr lang="en-US" dirty="0" err="1">
                <a:solidFill>
                  <a:srgbClr val="0365C0"/>
                </a:solidFill>
                <a:effectLst/>
                <a:latin typeface="Helvetica" pitchFamily="2" charset="0"/>
              </a:rPr>
              <a:t>personnes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sensibles</a:t>
            </a:r>
            <a:r>
              <a:rPr lang="en-US" dirty="0">
                <a:solidFill>
                  <a:srgbClr val="0365C0"/>
                </a:solidFill>
                <a:effectLst/>
                <a:latin typeface="Helvetica" pitchFamily="2" charset="0"/>
              </a:rPr>
              <a:t> de la </a:t>
            </a:r>
            <a:r>
              <a:rPr lang="en-US" dirty="0" err="1">
                <a:solidFill>
                  <a:srgbClr val="0365C0"/>
                </a:solidFill>
                <a:effectLst/>
                <a:latin typeface="Helvetica" pitchFamily="2" charset="0"/>
              </a:rPr>
              <a:t>maladie</a:t>
            </a:r>
            <a:r>
              <a:rPr lang="en-US" dirty="0">
                <a:solidFill>
                  <a:srgbClr val="0365C0"/>
                </a:solidFill>
                <a:effectLst/>
                <a:latin typeface="Helvetica" pitchFamily="2" charset="0"/>
              </a:rPr>
              <a:t> dans la </a:t>
            </a:r>
            <a:r>
              <a:rPr lang="en-US" dirty="0" err="1">
                <a:solidFill>
                  <a:srgbClr val="0365C0"/>
                </a:solidFill>
                <a:effectLst/>
                <a:latin typeface="Helvetica" pitchFamily="2" charset="0"/>
              </a:rPr>
              <a:t>classe</a:t>
            </a:r>
            <a:r>
              <a:rPr lang="en-US" dirty="0">
                <a:solidFill>
                  <a:srgbClr val="0365C0"/>
                </a:solidFill>
                <a:effectLst/>
                <a:latin typeface="Helvetica" pitchFamily="2" charset="0"/>
              </a:rPr>
              <a:t> </a:t>
            </a:r>
            <a:r>
              <a:rPr lang="en-US" dirty="0" err="1">
                <a:solidFill>
                  <a:srgbClr val="0365C0"/>
                </a:solidFill>
                <a:effectLst/>
                <a:latin typeface="Helvetica" pitchFamily="2" charset="0"/>
              </a:rPr>
              <a:t>immunitaire</a:t>
            </a:r>
            <a:r>
              <a:rPr lang="en-US" dirty="0">
                <a:solidFill>
                  <a:srgbClr val="0365C0"/>
                </a:solidFill>
                <a:effectLst/>
                <a:latin typeface="Helvetica" pitchFamily="2" charset="0"/>
              </a:rPr>
              <a:t> (</a:t>
            </a:r>
            <a:r>
              <a:rPr lang="en-US" dirty="0" err="1">
                <a:solidFill>
                  <a:srgbClr val="0365C0"/>
                </a:solidFill>
                <a:effectLst/>
                <a:latin typeface="Helvetica" pitchFamily="2" charset="0"/>
              </a:rPr>
              <a:t>rétablie</a:t>
            </a:r>
            <a:r>
              <a:rPr lang="en-US" dirty="0">
                <a:solidFill>
                  <a:srgbClr val="0365C0"/>
                </a:solidFill>
                <a:effectLst/>
                <a:latin typeface="Helvetica" pitchFamily="2" charset="0"/>
              </a:rPr>
              <a:t>).</a:t>
            </a:r>
          </a:p>
        </p:txBody>
      </p:sp>
    </p:spTree>
    <p:extLst>
      <p:ext uri="{BB962C8B-B14F-4D97-AF65-F5344CB8AC3E}">
        <p14:creationId xmlns:p14="http://schemas.microsoft.com/office/powerpoint/2010/main" val="9941728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CEDFC-3523-EE47-B851-2A4AA8216FBB}"/>
              </a:ext>
            </a:extLst>
          </p:cNvPr>
          <p:cNvPicPr>
            <a:picLocks noChangeAspect="1"/>
          </p:cNvPicPr>
          <p:nvPr/>
        </p:nvPicPr>
        <p:blipFill>
          <a:blip r:embed="rId2"/>
          <a:stretch>
            <a:fillRect/>
          </a:stretch>
        </p:blipFill>
        <p:spPr>
          <a:xfrm>
            <a:off x="1361711" y="1336559"/>
            <a:ext cx="6420577" cy="4831484"/>
          </a:xfrm>
          <a:prstGeom prst="rect">
            <a:avLst/>
          </a:prstGeom>
        </p:spPr>
      </p:pic>
      <p:sp>
        <p:nvSpPr>
          <p:cNvPr id="5" name="Rectangle 4">
            <a:extLst>
              <a:ext uri="{FF2B5EF4-FFF2-40B4-BE49-F238E27FC236}">
                <a16:creationId xmlns:a16="http://schemas.microsoft.com/office/drawing/2014/main" id="{13D1FB60-5FA8-5A47-BC30-186F1970BC61}"/>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sp>
        <p:nvSpPr>
          <p:cNvPr id="2" name="Rectangle 1">
            <a:extLst>
              <a:ext uri="{FF2B5EF4-FFF2-40B4-BE49-F238E27FC236}">
                <a16:creationId xmlns:a16="http://schemas.microsoft.com/office/drawing/2014/main" id="{F34EC00F-2D65-2841-F5CD-7E5A2C2B27C8}"/>
              </a:ext>
            </a:extLst>
          </p:cNvPr>
          <p:cNvSpPr/>
          <p:nvPr/>
        </p:nvSpPr>
        <p:spPr>
          <a:xfrm>
            <a:off x="2438400" y="3670300"/>
            <a:ext cx="1092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67CF9E1-5E82-7806-FA6B-11908BF02AE9}"/>
              </a:ext>
            </a:extLst>
          </p:cNvPr>
          <p:cNvSpPr/>
          <p:nvPr/>
        </p:nvSpPr>
        <p:spPr>
          <a:xfrm>
            <a:off x="4025898" y="3523700"/>
            <a:ext cx="416560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4D8A6A-DB66-126C-BBDE-669E1597ECF6}"/>
              </a:ext>
            </a:extLst>
          </p:cNvPr>
          <p:cNvSpPr/>
          <p:nvPr/>
        </p:nvSpPr>
        <p:spPr>
          <a:xfrm>
            <a:off x="4279896" y="3860801"/>
            <a:ext cx="4165601"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C7C00B-E2BA-AEF4-5CAA-FEBCE0D4909C}"/>
              </a:ext>
            </a:extLst>
          </p:cNvPr>
          <p:cNvSpPr/>
          <p:nvPr/>
        </p:nvSpPr>
        <p:spPr>
          <a:xfrm>
            <a:off x="4111986" y="36322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98E808-3A28-B660-FCF2-A0CB387A726B}"/>
              </a:ext>
            </a:extLst>
          </p:cNvPr>
          <p:cNvSpPr/>
          <p:nvPr/>
        </p:nvSpPr>
        <p:spPr>
          <a:xfrm>
            <a:off x="4195939" y="37523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CC7A16-2851-0482-DCE8-1706FE6748F4}"/>
              </a:ext>
            </a:extLst>
          </p:cNvPr>
          <p:cNvSpPr/>
          <p:nvPr/>
        </p:nvSpPr>
        <p:spPr>
          <a:xfrm>
            <a:off x="4067533" y="357795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8E848C-72BE-CFEC-822B-4D17C1DA27FD}"/>
              </a:ext>
            </a:extLst>
          </p:cNvPr>
          <p:cNvSpPr/>
          <p:nvPr/>
        </p:nvSpPr>
        <p:spPr>
          <a:xfrm flipH="1">
            <a:off x="4030979" y="4133302"/>
            <a:ext cx="45719" cy="272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99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Tree>
    <p:extLst>
      <p:ext uri="{BB962C8B-B14F-4D97-AF65-F5344CB8AC3E}">
        <p14:creationId xmlns:p14="http://schemas.microsoft.com/office/powerpoint/2010/main" val="35633428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CEDFC-3523-EE47-B851-2A4AA8216FBB}"/>
              </a:ext>
            </a:extLst>
          </p:cNvPr>
          <p:cNvPicPr>
            <a:picLocks noChangeAspect="1"/>
          </p:cNvPicPr>
          <p:nvPr/>
        </p:nvPicPr>
        <p:blipFill>
          <a:blip r:embed="rId2"/>
          <a:stretch>
            <a:fillRect/>
          </a:stretch>
        </p:blipFill>
        <p:spPr>
          <a:xfrm>
            <a:off x="1361711" y="1336559"/>
            <a:ext cx="6420577" cy="4831484"/>
          </a:xfrm>
          <a:prstGeom prst="rect">
            <a:avLst/>
          </a:prstGeom>
        </p:spPr>
      </p:pic>
      <p:sp>
        <p:nvSpPr>
          <p:cNvPr id="5" name="Rectangle 4">
            <a:extLst>
              <a:ext uri="{FF2B5EF4-FFF2-40B4-BE49-F238E27FC236}">
                <a16:creationId xmlns:a16="http://schemas.microsoft.com/office/drawing/2014/main" id="{13D1FB60-5FA8-5A47-BC30-186F1970BC61}"/>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sp>
        <p:nvSpPr>
          <p:cNvPr id="2" name="Rectangle 1">
            <a:extLst>
              <a:ext uri="{FF2B5EF4-FFF2-40B4-BE49-F238E27FC236}">
                <a16:creationId xmlns:a16="http://schemas.microsoft.com/office/drawing/2014/main" id="{F34EC00F-2D65-2841-F5CD-7E5A2C2B27C8}"/>
              </a:ext>
            </a:extLst>
          </p:cNvPr>
          <p:cNvSpPr/>
          <p:nvPr/>
        </p:nvSpPr>
        <p:spPr>
          <a:xfrm>
            <a:off x="2438400" y="3670300"/>
            <a:ext cx="1092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67CF9E1-5E82-7806-FA6B-11908BF02AE9}"/>
              </a:ext>
            </a:extLst>
          </p:cNvPr>
          <p:cNvSpPr/>
          <p:nvPr/>
        </p:nvSpPr>
        <p:spPr>
          <a:xfrm>
            <a:off x="4025898" y="3523700"/>
            <a:ext cx="416560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4D8A6A-DB66-126C-BBDE-669E1597ECF6}"/>
              </a:ext>
            </a:extLst>
          </p:cNvPr>
          <p:cNvSpPr/>
          <p:nvPr/>
        </p:nvSpPr>
        <p:spPr>
          <a:xfrm>
            <a:off x="4279896" y="3860801"/>
            <a:ext cx="4165601"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C7C00B-E2BA-AEF4-5CAA-FEBCE0D4909C}"/>
              </a:ext>
            </a:extLst>
          </p:cNvPr>
          <p:cNvSpPr/>
          <p:nvPr/>
        </p:nvSpPr>
        <p:spPr>
          <a:xfrm>
            <a:off x="4111986" y="36322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98E808-3A28-B660-FCF2-A0CB387A726B}"/>
              </a:ext>
            </a:extLst>
          </p:cNvPr>
          <p:cNvSpPr/>
          <p:nvPr/>
        </p:nvSpPr>
        <p:spPr>
          <a:xfrm>
            <a:off x="4195939" y="37523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CC7A16-2851-0482-DCE8-1706FE6748F4}"/>
              </a:ext>
            </a:extLst>
          </p:cNvPr>
          <p:cNvSpPr/>
          <p:nvPr/>
        </p:nvSpPr>
        <p:spPr>
          <a:xfrm>
            <a:off x="4067533" y="357795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8E848C-72BE-CFEC-822B-4D17C1DA27FD}"/>
              </a:ext>
            </a:extLst>
          </p:cNvPr>
          <p:cNvSpPr/>
          <p:nvPr/>
        </p:nvSpPr>
        <p:spPr>
          <a:xfrm flipH="1">
            <a:off x="4030979" y="4133302"/>
            <a:ext cx="45719" cy="272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4079A5AF-C8CB-F184-9062-F2C757C55B76}"/>
              </a:ext>
            </a:extLst>
          </p:cNvPr>
          <p:cNvSpPr/>
          <p:nvPr/>
        </p:nvSpPr>
        <p:spPr>
          <a:xfrm>
            <a:off x="3374967" y="1496292"/>
            <a:ext cx="864525" cy="2211184"/>
          </a:xfrm>
          <a:prstGeom prst="upDownArrow">
            <a:avLst>
              <a:gd name="adj1" fmla="val 26923"/>
              <a:gd name="adj2" fmla="val 28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2512CD-7794-A4E3-195D-2EA7BEEFBBD6}"/>
              </a:ext>
            </a:extLst>
          </p:cNvPr>
          <p:cNvSpPr/>
          <p:nvPr/>
        </p:nvSpPr>
        <p:spPr>
          <a:xfrm>
            <a:off x="4240278" y="1863220"/>
            <a:ext cx="1770611" cy="1477328"/>
          </a:xfrm>
          <a:prstGeom prst="rect">
            <a:avLst/>
          </a:prstGeom>
          <a:solidFill>
            <a:schemeClr val="bg1"/>
          </a:solidFill>
        </p:spPr>
        <p:txBody>
          <a:bodyPr wrap="square">
            <a:spAutoFit/>
          </a:bodyPr>
          <a:lstStyle/>
          <a:p>
            <a:r>
              <a:rPr lang="en-US" b="1" dirty="0">
                <a:solidFill>
                  <a:srgbClr val="5568F8"/>
                </a:solidFill>
                <a:effectLst/>
                <a:latin typeface="Helvetica" pitchFamily="2" charset="0"/>
              </a:rPr>
              <a:t>Proportion that needs to be vaccinated to interrupt transmission</a:t>
            </a:r>
            <a:endParaRPr lang="en-US" dirty="0">
              <a:solidFill>
                <a:srgbClr val="5568F8"/>
              </a:solidFill>
              <a:effectLst/>
              <a:latin typeface="Helvetica" pitchFamily="2" charset="0"/>
            </a:endParaRPr>
          </a:p>
        </p:txBody>
      </p:sp>
      <p:pic>
        <p:nvPicPr>
          <p:cNvPr id="13" name="Picture 12">
            <a:extLst>
              <a:ext uri="{FF2B5EF4-FFF2-40B4-BE49-F238E27FC236}">
                <a16:creationId xmlns:a16="http://schemas.microsoft.com/office/drawing/2014/main" id="{1688B887-F821-C889-D806-FC3E71B37295}"/>
              </a:ext>
            </a:extLst>
          </p:cNvPr>
          <p:cNvPicPr>
            <a:picLocks noChangeAspect="1"/>
          </p:cNvPicPr>
          <p:nvPr/>
        </p:nvPicPr>
        <p:blipFill>
          <a:blip r:embed="rId3"/>
          <a:stretch>
            <a:fillRect/>
          </a:stretch>
        </p:blipFill>
        <p:spPr>
          <a:xfrm>
            <a:off x="6445134" y="5660043"/>
            <a:ext cx="2438400" cy="1016000"/>
          </a:xfrm>
          <a:prstGeom prst="rect">
            <a:avLst/>
          </a:prstGeom>
          <a:ln w="38100">
            <a:solidFill>
              <a:schemeClr val="accent1"/>
            </a:solidFill>
          </a:ln>
        </p:spPr>
      </p:pic>
    </p:spTree>
    <p:extLst>
      <p:ext uri="{BB962C8B-B14F-4D97-AF65-F5344CB8AC3E}">
        <p14:creationId xmlns:p14="http://schemas.microsoft.com/office/powerpoint/2010/main" val="12244498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1DA91-9F59-9F4A-A0E8-865292E28415}"/>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eradication</a:t>
            </a:r>
            <a:endParaRPr lang="en-US" sz="2800"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D0F4450B-2423-0248-A1E3-9D187792F3E4}"/>
              </a:ext>
            </a:extLst>
          </p:cNvPr>
          <p:cNvPicPr>
            <a:picLocks noChangeAspect="1"/>
          </p:cNvPicPr>
          <p:nvPr/>
        </p:nvPicPr>
        <p:blipFill>
          <a:blip r:embed="rId3"/>
          <a:stretch>
            <a:fillRect/>
          </a:stretch>
        </p:blipFill>
        <p:spPr>
          <a:xfrm>
            <a:off x="395393" y="1502294"/>
            <a:ext cx="8353213" cy="4865255"/>
          </a:xfrm>
          <a:prstGeom prst="rect">
            <a:avLst/>
          </a:prstGeom>
        </p:spPr>
      </p:pic>
      <p:pic>
        <p:nvPicPr>
          <p:cNvPr id="7" name="Picture 6">
            <a:extLst>
              <a:ext uri="{FF2B5EF4-FFF2-40B4-BE49-F238E27FC236}">
                <a16:creationId xmlns:a16="http://schemas.microsoft.com/office/drawing/2014/main" id="{15E69882-10A5-D941-A522-77B26C855D9E}"/>
              </a:ext>
            </a:extLst>
          </p:cNvPr>
          <p:cNvPicPr>
            <a:picLocks noChangeAspect="1"/>
          </p:cNvPicPr>
          <p:nvPr/>
        </p:nvPicPr>
        <p:blipFill>
          <a:blip r:embed="rId4"/>
          <a:stretch>
            <a:fillRect/>
          </a:stretch>
        </p:blipFill>
        <p:spPr>
          <a:xfrm>
            <a:off x="5835534" y="366345"/>
            <a:ext cx="2438400" cy="1016000"/>
          </a:xfrm>
          <a:prstGeom prst="rect">
            <a:avLst/>
          </a:prstGeom>
          <a:ln w="38100">
            <a:solidFill>
              <a:schemeClr val="accent1"/>
            </a:solidFill>
          </a:ln>
        </p:spPr>
      </p:pic>
      <p:sp>
        <p:nvSpPr>
          <p:cNvPr id="8" name="Rectangle 7">
            <a:extLst>
              <a:ext uri="{FF2B5EF4-FFF2-40B4-BE49-F238E27FC236}">
                <a16:creationId xmlns:a16="http://schemas.microsoft.com/office/drawing/2014/main" id="{E1672678-1653-A848-BCEF-346F5CF18584}"/>
              </a:ext>
            </a:extLst>
          </p:cNvPr>
          <p:cNvSpPr/>
          <p:nvPr/>
        </p:nvSpPr>
        <p:spPr>
          <a:xfrm>
            <a:off x="6026727" y="4432376"/>
            <a:ext cx="3117273" cy="923330"/>
          </a:xfrm>
          <a:prstGeom prst="rect">
            <a:avLst/>
          </a:prstGeom>
        </p:spPr>
        <p:txBody>
          <a:bodyPr wrap="square">
            <a:spAutoFit/>
          </a:bodyPr>
          <a:lstStyle/>
          <a:p>
            <a:r>
              <a:rPr lang="en-US" b="1" dirty="0">
                <a:solidFill>
                  <a:srgbClr val="FF4954"/>
                </a:solidFill>
                <a:effectLst/>
                <a:latin typeface="Helvetica" pitchFamily="2" charset="0"/>
              </a:rPr>
              <a:t>More transmissible diseases are harder to eradicate</a:t>
            </a:r>
            <a:endParaRPr lang="en-US" dirty="0">
              <a:solidFill>
                <a:srgbClr val="FF4954"/>
              </a:solidFill>
              <a:effectLst/>
              <a:latin typeface="Helvetica" pitchFamily="2" charset="0"/>
            </a:endParaRPr>
          </a:p>
        </p:txBody>
      </p:sp>
    </p:spTree>
    <p:extLst>
      <p:ext uri="{BB962C8B-B14F-4D97-AF65-F5344CB8AC3E}">
        <p14:creationId xmlns:p14="http://schemas.microsoft.com/office/powerpoint/2010/main" val="33108516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extensions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363CDB56-1E26-9837-C235-C0B690CD9857}"/>
              </a:ext>
            </a:extLst>
          </p:cNvPr>
          <p:cNvSpPr/>
          <p:nvPr/>
        </p:nvSpPr>
        <p:spPr>
          <a:xfrm>
            <a:off x="571931" y="1625600"/>
            <a:ext cx="2274188" cy="63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5676BF-1168-7AB3-EF49-FD6C8A82F0D1}"/>
              </a:ext>
            </a:extLst>
          </p:cNvPr>
          <p:cNvSpPr/>
          <p:nvPr/>
        </p:nvSpPr>
        <p:spPr>
          <a:xfrm>
            <a:off x="2109504" y="3556415"/>
            <a:ext cx="5485094" cy="63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6A4B0C-1415-3BAC-297F-0CE425C980FB}"/>
              </a:ext>
            </a:extLst>
          </p:cNvPr>
          <p:cNvSpPr/>
          <p:nvPr/>
        </p:nvSpPr>
        <p:spPr>
          <a:xfrm>
            <a:off x="245883" y="2259928"/>
            <a:ext cx="1923215" cy="63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1647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extensions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302" b="-302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788"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3008"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9363681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extensions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771E0FFA-1C21-1547-99CD-69DF52CD96CB}"/>
              </a:ext>
            </a:extLst>
          </p:cNvPr>
          <p:cNvPicPr>
            <a:picLocks noChangeAspect="1"/>
          </p:cNvPicPr>
          <p:nvPr/>
        </p:nvPicPr>
        <p:blipFill>
          <a:blip r:embed="rId7"/>
          <a:stretch>
            <a:fillRect/>
          </a:stretch>
        </p:blipFill>
        <p:spPr>
          <a:xfrm>
            <a:off x="2122705" y="4465305"/>
            <a:ext cx="5291832" cy="1636649"/>
          </a:xfrm>
          <a:prstGeom prst="rect">
            <a:avLst/>
          </a:prstGeom>
        </p:spPr>
      </p:pic>
    </p:spTree>
    <p:extLst>
      <p:ext uri="{BB962C8B-B14F-4D97-AF65-F5344CB8AC3E}">
        <p14:creationId xmlns:p14="http://schemas.microsoft.com/office/powerpoint/2010/main" val="39730539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add births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771E0FFA-1C21-1547-99CD-69DF52CD96CB}"/>
              </a:ext>
            </a:extLst>
          </p:cNvPr>
          <p:cNvPicPr>
            <a:picLocks noChangeAspect="1"/>
          </p:cNvPicPr>
          <p:nvPr/>
        </p:nvPicPr>
        <p:blipFill>
          <a:blip r:embed="rId7"/>
          <a:stretch>
            <a:fillRect/>
          </a:stretch>
        </p:blipFill>
        <p:spPr>
          <a:xfrm>
            <a:off x="2561698" y="4319651"/>
            <a:ext cx="3695700" cy="1143000"/>
          </a:xfrm>
          <a:prstGeom prst="rect">
            <a:avLst/>
          </a:prstGeom>
        </p:spPr>
      </p:pic>
      <p:sp>
        <p:nvSpPr>
          <p:cNvPr id="3" name="Rectangle 2">
            <a:extLst>
              <a:ext uri="{FF2B5EF4-FFF2-40B4-BE49-F238E27FC236}">
                <a16:creationId xmlns:a16="http://schemas.microsoft.com/office/drawing/2014/main" id="{655C81E9-8BA8-8047-9979-62C64A12E65E}"/>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How will births impact dynamics?</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23625954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E59389-572A-384D-BE3F-877D8FD7149F}"/>
              </a:ext>
            </a:extLst>
          </p:cNvPr>
          <p:cNvPicPr>
            <a:picLocks noChangeAspect="1"/>
          </p:cNvPicPr>
          <p:nvPr/>
        </p:nvPicPr>
        <p:blipFill>
          <a:blip r:embed="rId3"/>
          <a:stretch>
            <a:fillRect/>
          </a:stretch>
        </p:blipFill>
        <p:spPr>
          <a:xfrm>
            <a:off x="1292995" y="1158067"/>
            <a:ext cx="6558010" cy="4943475"/>
          </a:xfrm>
          <a:prstGeom prst="rect">
            <a:avLst/>
          </a:prstGeom>
        </p:spPr>
      </p:pic>
      <p:sp>
        <p:nvSpPr>
          <p:cNvPr id="5" name="Rectangle 4">
            <a:extLst>
              <a:ext uri="{FF2B5EF4-FFF2-40B4-BE49-F238E27FC236}">
                <a16:creationId xmlns:a16="http://schemas.microsoft.com/office/drawing/2014/main" id="{44221D7D-E0D3-2D43-B527-52DC12C99BCB}"/>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add births</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26925105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D92F3C0-EB67-184C-A942-1673ED3E5A6F}"/>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do we change if infection is always FATAL? </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3506498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a:off x="5351347" y="3019025"/>
            <a:ext cx="4150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do we change if infection is always FATAL? </a:t>
            </a:r>
            <a:endParaRPr lang="en-US" sz="2400" dirty="0">
              <a:solidFill>
                <a:srgbClr val="0365C0"/>
              </a:solidFill>
              <a:effectLst/>
              <a:latin typeface="Helvetica" pitchFamily="2" charset="0"/>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8DB8D3F-2567-2041-B23A-A2B93DC5BE5A}"/>
                  </a:ext>
                </a:extLst>
              </p:cNvPr>
              <p:cNvSpPr/>
              <p:nvPr/>
            </p:nvSpPr>
            <p:spPr>
              <a:xfrm>
                <a:off x="5351347" y="260701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4" name="Rectangle 23">
                <a:extLst>
                  <a:ext uri="{FF2B5EF4-FFF2-40B4-BE49-F238E27FC236}">
                    <a16:creationId xmlns:a16="http://schemas.microsoft.com/office/drawing/2014/main" id="{A8DB8D3F-2567-2041-B23A-A2B93DC5BE5A}"/>
                  </a:ext>
                </a:extLst>
              </p:cNvPr>
              <p:cNvSpPr>
                <a:spLocks noRot="1" noChangeAspect="1" noMove="1" noResize="1" noEditPoints="1" noAdjustHandles="1" noChangeArrowheads="1" noChangeShapeType="1" noTextEdit="1"/>
              </p:cNvSpPr>
              <p:nvPr/>
            </p:nvSpPr>
            <p:spPr>
              <a:xfrm>
                <a:off x="5351347" y="2607011"/>
                <a:ext cx="1674062" cy="369332"/>
              </a:xfrm>
              <a:prstGeom prst="rect">
                <a:avLst/>
              </a:prstGeom>
              <a:blipFill>
                <a:blip r:embed="rId6"/>
                <a:stretch>
                  <a:fillRect l="-2256"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11619492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2"/>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3"/>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4"/>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5"/>
                <a:stretch>
                  <a:fillRect l="-2256"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immunity wanes?</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27969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D401-788A-F24C-8C2E-D781E02903A8}"/>
              </a:ext>
            </a:extLst>
          </p:cNvPr>
          <p:cNvSpPr>
            <a:spLocks noGrp="1"/>
          </p:cNvSpPr>
          <p:nvPr>
            <p:ph type="title"/>
          </p:nvPr>
        </p:nvSpPr>
        <p:spPr>
          <a:xfrm>
            <a:off x="0" y="549939"/>
            <a:ext cx="9144000" cy="1943880"/>
          </a:xfrm>
        </p:spPr>
        <p:txBody>
          <a:bodyPr>
            <a:noAutofit/>
          </a:bodyPr>
          <a:lstStyle/>
          <a:p>
            <a:pPr algn="ctr"/>
            <a:r>
              <a:rPr lang="en-US" sz="3000" b="1" dirty="0">
                <a:latin typeface="Helvetica" pitchFamily="2" charset="0"/>
              </a:rPr>
              <a:t>How are these different from statistical models?</a:t>
            </a:r>
            <a:br>
              <a:rPr lang="en-US" sz="3000" b="1" dirty="0">
                <a:latin typeface="Helvetica" pitchFamily="2" charset="0"/>
              </a:rPr>
            </a:br>
            <a:br>
              <a:rPr lang="en-US" sz="3000" b="1" dirty="0">
                <a:latin typeface="Helvetica" pitchFamily="2" charset="0"/>
              </a:rPr>
            </a:br>
            <a:r>
              <a:rPr lang="en-US" sz="3000" b="1" dirty="0" err="1">
                <a:solidFill>
                  <a:srgbClr val="0070C0"/>
                </a:solidFill>
                <a:latin typeface="Helvetica" pitchFamily="2" charset="0"/>
              </a:rPr>
              <a:t>En</a:t>
            </a:r>
            <a:r>
              <a:rPr lang="en-US" sz="3000" b="1" dirty="0">
                <a:solidFill>
                  <a:srgbClr val="0070C0"/>
                </a:solidFill>
                <a:latin typeface="Helvetica" pitchFamily="2" charset="0"/>
              </a:rPr>
              <a:t> quoi </a:t>
            </a:r>
            <a:r>
              <a:rPr lang="en-US" sz="3000" b="1" dirty="0" err="1">
                <a:solidFill>
                  <a:srgbClr val="0070C0"/>
                </a:solidFill>
                <a:latin typeface="Helvetica" pitchFamily="2" charset="0"/>
              </a:rPr>
              <a:t>sont-ils</a:t>
            </a:r>
            <a:r>
              <a:rPr lang="en-US" sz="3000" b="1" dirty="0">
                <a:solidFill>
                  <a:srgbClr val="0070C0"/>
                </a:solidFill>
                <a:latin typeface="Helvetica" pitchFamily="2" charset="0"/>
              </a:rPr>
              <a:t> </a:t>
            </a:r>
            <a:r>
              <a:rPr lang="en-US" sz="3000" b="1" dirty="0" err="1">
                <a:solidFill>
                  <a:srgbClr val="0070C0"/>
                </a:solidFill>
                <a:latin typeface="Helvetica" pitchFamily="2" charset="0"/>
              </a:rPr>
              <a:t>différents</a:t>
            </a:r>
            <a:r>
              <a:rPr lang="en-US" sz="3000" b="1" dirty="0">
                <a:solidFill>
                  <a:srgbClr val="0070C0"/>
                </a:solidFill>
                <a:latin typeface="Helvetica" pitchFamily="2" charset="0"/>
              </a:rPr>
              <a:t> des </a:t>
            </a:r>
            <a:r>
              <a:rPr lang="en-US" sz="3000" b="1" dirty="0" err="1">
                <a:solidFill>
                  <a:srgbClr val="0070C0"/>
                </a:solidFill>
                <a:latin typeface="Helvetica" pitchFamily="2" charset="0"/>
              </a:rPr>
              <a:t>modèles</a:t>
            </a:r>
            <a:r>
              <a:rPr lang="en-US" sz="3000" b="1" dirty="0">
                <a:solidFill>
                  <a:srgbClr val="0070C0"/>
                </a:solidFill>
                <a:latin typeface="Helvetica" pitchFamily="2" charset="0"/>
              </a:rPr>
              <a:t> </a:t>
            </a:r>
            <a:r>
              <a:rPr lang="en-US" sz="3000" b="1" dirty="0" err="1">
                <a:solidFill>
                  <a:srgbClr val="0070C0"/>
                </a:solidFill>
                <a:latin typeface="Helvetica" pitchFamily="2" charset="0"/>
              </a:rPr>
              <a:t>statistiques</a:t>
            </a:r>
            <a:r>
              <a:rPr lang="en-US" sz="3000" b="1" dirty="0">
                <a:solidFill>
                  <a:srgbClr val="0070C0"/>
                </a:solidFill>
                <a:latin typeface="Helvetica" pitchFamily="2" charset="0"/>
              </a:rPr>
              <a:t>?</a:t>
            </a:r>
            <a:br>
              <a:rPr lang="en-US" sz="3000" dirty="0">
                <a:latin typeface="Helvetica" pitchFamily="2" charset="0"/>
              </a:rPr>
            </a:br>
            <a:br>
              <a:rPr lang="en-US" sz="3000" dirty="0">
                <a:latin typeface="Helvetica" pitchFamily="2" charset="0"/>
              </a:rPr>
            </a:br>
            <a:endParaRPr lang="en-US" sz="3000" dirty="0">
              <a:latin typeface="Helvetica" pitchFamily="2" charset="0"/>
            </a:endParaRPr>
          </a:p>
        </p:txBody>
      </p:sp>
      <p:sp>
        <p:nvSpPr>
          <p:cNvPr id="3" name="Content Placeholder 2">
            <a:extLst>
              <a:ext uri="{FF2B5EF4-FFF2-40B4-BE49-F238E27FC236}">
                <a16:creationId xmlns:a16="http://schemas.microsoft.com/office/drawing/2014/main" id="{54A6A1DB-B7F9-6D45-A8DF-B031C041A39B}"/>
              </a:ext>
            </a:extLst>
          </p:cNvPr>
          <p:cNvSpPr>
            <a:spLocks noGrp="1"/>
          </p:cNvSpPr>
          <p:nvPr>
            <p:ph idx="1"/>
          </p:nvPr>
        </p:nvSpPr>
        <p:spPr>
          <a:xfrm>
            <a:off x="628650" y="2078182"/>
            <a:ext cx="7886700" cy="4098781"/>
          </a:xfrm>
        </p:spPr>
        <p:txBody>
          <a:bodyPr>
            <a:normAutofit/>
          </a:bodyPr>
          <a:lstStyle/>
          <a:p>
            <a:pPr marL="0" indent="0" algn="ctr">
              <a:buNone/>
            </a:pPr>
            <a:r>
              <a:rPr lang="en-US" sz="2600" dirty="0"/>
              <a:t>Make explicit hypotheses about biological mechanisms that drive infection dynamics (may not be realistic, but still explicit) </a:t>
            </a:r>
          </a:p>
          <a:p>
            <a:pPr marL="0" indent="0" algn="ctr">
              <a:buNone/>
            </a:pPr>
            <a:br>
              <a:rPr lang="en-US" sz="2600" dirty="0"/>
            </a:br>
            <a:r>
              <a:rPr lang="en-US" sz="2600" dirty="0">
                <a:solidFill>
                  <a:srgbClr val="0070C0"/>
                </a:solidFill>
              </a:rPr>
              <a:t>Faire des </a:t>
            </a:r>
            <a:r>
              <a:rPr lang="en-US" sz="2600" dirty="0" err="1">
                <a:solidFill>
                  <a:srgbClr val="0070C0"/>
                </a:solidFill>
              </a:rPr>
              <a:t>hypothèses</a:t>
            </a:r>
            <a:r>
              <a:rPr lang="en-US" sz="2600" dirty="0">
                <a:solidFill>
                  <a:srgbClr val="0070C0"/>
                </a:solidFill>
              </a:rPr>
              <a:t> </a:t>
            </a:r>
            <a:r>
              <a:rPr lang="en-US" sz="2600" dirty="0" err="1">
                <a:solidFill>
                  <a:srgbClr val="0070C0"/>
                </a:solidFill>
              </a:rPr>
              <a:t>explicites</a:t>
            </a:r>
            <a:r>
              <a:rPr lang="en-US" sz="2600" dirty="0">
                <a:solidFill>
                  <a:srgbClr val="0070C0"/>
                </a:solidFill>
              </a:rPr>
              <a:t> sur les </a:t>
            </a:r>
            <a:r>
              <a:rPr lang="en-US" sz="2600" dirty="0" err="1">
                <a:solidFill>
                  <a:srgbClr val="0070C0"/>
                </a:solidFill>
              </a:rPr>
              <a:t>mécanismes</a:t>
            </a:r>
            <a:r>
              <a:rPr lang="en-US" sz="2600" dirty="0">
                <a:solidFill>
                  <a:srgbClr val="0070C0"/>
                </a:solidFill>
              </a:rPr>
              <a:t> </a:t>
            </a:r>
            <a:r>
              <a:rPr lang="en-US" sz="2600" dirty="0" err="1">
                <a:solidFill>
                  <a:srgbClr val="0070C0"/>
                </a:solidFill>
              </a:rPr>
              <a:t>biologiques</a:t>
            </a:r>
            <a:r>
              <a:rPr lang="en-US" sz="2600" dirty="0">
                <a:solidFill>
                  <a:srgbClr val="0070C0"/>
                </a:solidFill>
              </a:rPr>
              <a:t> qui </a:t>
            </a:r>
            <a:r>
              <a:rPr lang="en-US" sz="2600" dirty="0" err="1">
                <a:solidFill>
                  <a:srgbClr val="0070C0"/>
                </a:solidFill>
              </a:rPr>
              <a:t>régissent</a:t>
            </a:r>
            <a:r>
              <a:rPr lang="en-US" sz="2600" dirty="0">
                <a:solidFill>
                  <a:srgbClr val="0070C0"/>
                </a:solidFill>
              </a:rPr>
              <a:t> la </a:t>
            </a:r>
            <a:r>
              <a:rPr lang="en-US" sz="2600" dirty="0" err="1">
                <a:solidFill>
                  <a:srgbClr val="0070C0"/>
                </a:solidFill>
              </a:rPr>
              <a:t>dynamique</a:t>
            </a:r>
            <a:r>
              <a:rPr lang="en-US" sz="2600" dirty="0">
                <a:solidFill>
                  <a:srgbClr val="0070C0"/>
                </a:solidFill>
              </a:rPr>
              <a:t> de </a:t>
            </a:r>
            <a:r>
              <a:rPr lang="en-US" sz="2600" dirty="0" err="1">
                <a:solidFill>
                  <a:srgbClr val="0070C0"/>
                </a:solidFill>
              </a:rPr>
              <a:t>l'infection</a:t>
            </a:r>
            <a:r>
              <a:rPr lang="en-US" sz="2600" dirty="0">
                <a:solidFill>
                  <a:srgbClr val="0070C0"/>
                </a:solidFill>
              </a:rPr>
              <a:t> (</a:t>
            </a:r>
            <a:r>
              <a:rPr lang="en-US" sz="2600" dirty="0" err="1">
                <a:solidFill>
                  <a:srgbClr val="0070C0"/>
                </a:solidFill>
              </a:rPr>
              <a:t>peut</a:t>
            </a:r>
            <a:r>
              <a:rPr lang="en-US" sz="2600" dirty="0">
                <a:solidFill>
                  <a:srgbClr val="0070C0"/>
                </a:solidFill>
              </a:rPr>
              <a:t> ne pas </a:t>
            </a:r>
            <a:r>
              <a:rPr lang="en-US" sz="2600" dirty="0" err="1">
                <a:solidFill>
                  <a:srgbClr val="0070C0"/>
                </a:solidFill>
              </a:rPr>
              <a:t>être</a:t>
            </a:r>
            <a:r>
              <a:rPr lang="en-US" sz="2600" dirty="0">
                <a:solidFill>
                  <a:srgbClr val="0070C0"/>
                </a:solidFill>
              </a:rPr>
              <a:t> </a:t>
            </a:r>
            <a:r>
              <a:rPr lang="en-US" sz="2600" dirty="0" err="1">
                <a:solidFill>
                  <a:srgbClr val="0070C0"/>
                </a:solidFill>
              </a:rPr>
              <a:t>réaliste</a:t>
            </a:r>
            <a:r>
              <a:rPr lang="en-US" sz="2600" dirty="0">
                <a:solidFill>
                  <a:srgbClr val="0070C0"/>
                </a:solidFill>
              </a:rPr>
              <a:t>, </a:t>
            </a:r>
            <a:r>
              <a:rPr lang="en-US" sz="2600" dirty="0" err="1">
                <a:solidFill>
                  <a:srgbClr val="0070C0"/>
                </a:solidFill>
              </a:rPr>
              <a:t>mais</a:t>
            </a:r>
            <a:r>
              <a:rPr lang="en-US" sz="2600" dirty="0">
                <a:solidFill>
                  <a:srgbClr val="0070C0"/>
                </a:solidFill>
              </a:rPr>
              <a:t> </a:t>
            </a:r>
            <a:r>
              <a:rPr lang="en-US" sz="2600" dirty="0" err="1">
                <a:solidFill>
                  <a:srgbClr val="0070C0"/>
                </a:solidFill>
              </a:rPr>
              <a:t>toujours</a:t>
            </a:r>
            <a:r>
              <a:rPr lang="en-US" sz="2600" dirty="0">
                <a:solidFill>
                  <a:srgbClr val="0070C0"/>
                </a:solidFill>
              </a:rPr>
              <a:t> </a:t>
            </a:r>
            <a:r>
              <a:rPr lang="en-US" sz="2600" dirty="0" err="1">
                <a:solidFill>
                  <a:srgbClr val="0070C0"/>
                </a:solidFill>
              </a:rPr>
              <a:t>explicite</a:t>
            </a:r>
            <a:r>
              <a:rPr lang="en-US" sz="2600" dirty="0">
                <a:solidFill>
                  <a:srgbClr val="0070C0"/>
                </a:solidFill>
              </a:rPr>
              <a:t>)</a:t>
            </a:r>
            <a:br>
              <a:rPr lang="en-US" sz="2600" dirty="0">
                <a:solidFill>
                  <a:srgbClr val="0070C0"/>
                </a:solidFill>
              </a:rPr>
            </a:br>
            <a:endParaRPr lang="en-US" sz="2600" dirty="0">
              <a:solidFill>
                <a:srgbClr val="0070C0"/>
              </a:solidFill>
            </a:endParaRPr>
          </a:p>
        </p:txBody>
      </p:sp>
      <p:sp>
        <p:nvSpPr>
          <p:cNvPr id="4" name="Rectangle 3">
            <a:extLst>
              <a:ext uri="{FF2B5EF4-FFF2-40B4-BE49-F238E27FC236}">
                <a16:creationId xmlns:a16="http://schemas.microsoft.com/office/drawing/2014/main" id="{067FF591-E27C-1D47-AD27-4A77E63B63A7}"/>
              </a:ext>
            </a:extLst>
          </p:cNvPr>
          <p:cNvSpPr/>
          <p:nvPr/>
        </p:nvSpPr>
        <p:spPr>
          <a:xfrm>
            <a:off x="695153" y="2078182"/>
            <a:ext cx="7753694" cy="4414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154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2"/>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3"/>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4"/>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5"/>
                <a:stretch>
                  <a:fillRect l="-2256"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immunity wanes?</a:t>
            </a:r>
            <a:endParaRPr lang="en-US" sz="2400" dirty="0">
              <a:solidFill>
                <a:srgbClr val="0365C0"/>
              </a:solidFill>
              <a:effectLst/>
              <a:latin typeface="Helvetica" pitchFamily="2" charset="0"/>
            </a:endParaRPr>
          </a:p>
        </p:txBody>
      </p:sp>
      <p:cxnSp>
        <p:nvCxnSpPr>
          <p:cNvPr id="24" name="Curved Connector 23">
            <a:extLst>
              <a:ext uri="{FF2B5EF4-FFF2-40B4-BE49-F238E27FC236}">
                <a16:creationId xmlns:a16="http://schemas.microsoft.com/office/drawing/2014/main" id="{61CF00F4-E1FA-3A47-BE13-9192E0D228D5}"/>
              </a:ext>
            </a:extLst>
          </p:cNvPr>
          <p:cNvCxnSpPr>
            <a:cxnSpLocks/>
            <a:stCxn id="7" idx="0"/>
            <a:endCxn id="11" idx="0"/>
          </p:cNvCxnSpPr>
          <p:nvPr/>
        </p:nvCxnSpPr>
        <p:spPr>
          <a:xfrm rot="16200000" flipV="1">
            <a:off x="4629632" y="531422"/>
            <a:ext cx="96891" cy="3744342"/>
          </a:xfrm>
          <a:prstGeom prst="curvedConnector3">
            <a:avLst>
              <a:gd name="adj1" fmla="val 9193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6CAFA9F-38FB-0141-BCE0-B5E46CC13A8A}"/>
              </a:ext>
            </a:extLst>
          </p:cNvPr>
          <p:cNvSpPr/>
          <p:nvPr/>
        </p:nvSpPr>
        <p:spPr>
          <a:xfrm>
            <a:off x="3901681" y="1219678"/>
            <a:ext cx="1991653" cy="369332"/>
          </a:xfrm>
          <a:prstGeom prst="rect">
            <a:avLst/>
          </a:prstGeom>
        </p:spPr>
        <p:txBody>
          <a:bodyPr wrap="square">
            <a:spAutoFit/>
          </a:bodyPr>
          <a:lstStyle/>
          <a:p>
            <a:r>
              <a:rPr lang="en-US" dirty="0"/>
              <a:t>waning immunity</a:t>
            </a:r>
          </a:p>
        </p:txBody>
      </p:sp>
    </p:spTree>
    <p:extLst>
      <p:ext uri="{BB962C8B-B14F-4D97-AF65-F5344CB8AC3E}">
        <p14:creationId xmlns:p14="http://schemas.microsoft.com/office/powerpoint/2010/main" val="11328106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2"/>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3"/>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4"/>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5"/>
                <a:stretch>
                  <a:fillRect l="-2256"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people recover at different rates?</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641092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61419" y="1977610"/>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r>
              <a:rPr lang="en-US" sz="6000" baseline="-25000" dirty="0"/>
              <a:t>1</a:t>
            </a:r>
          </a:p>
        </p:txBody>
      </p:sp>
      <p:sp>
        <p:nvSpPr>
          <p:cNvPr id="7" name="Rectangle 6">
            <a:extLst>
              <a:ext uri="{FF2B5EF4-FFF2-40B4-BE49-F238E27FC236}">
                <a16:creationId xmlns:a16="http://schemas.microsoft.com/office/drawing/2014/main" id="{41094B84-C689-0F4D-9E4D-229D1023EA02}"/>
              </a:ext>
            </a:extLst>
          </p:cNvPr>
          <p:cNvSpPr/>
          <p:nvPr/>
        </p:nvSpPr>
        <p:spPr>
          <a:xfrm>
            <a:off x="5916922" y="2007552"/>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086724" y="1535241"/>
            <a:ext cx="1491003" cy="369332"/>
          </a:xfrm>
          <a:prstGeom prst="rect">
            <a:avLst/>
          </a:prstGeom>
        </p:spPr>
        <p:txBody>
          <a:bodyPr wrap="square">
            <a:spAutoFit/>
          </a:bodyPr>
          <a:lstStyle/>
          <a:p>
            <a:pPr algn="ctr"/>
            <a:r>
              <a:rPr lang="en-US" dirty="0"/>
              <a:t>transmission</a:t>
            </a:r>
            <a:endParaRPr lang="en-US" baseline="-25000"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08CE196-C830-734D-889B-F50639078E4B}"/>
                  </a:ext>
                </a:extLst>
              </p:cNvPr>
              <p:cNvSpPr/>
              <p:nvPr/>
            </p:nvSpPr>
            <p:spPr>
              <a:xfrm>
                <a:off x="5050822" y="1624738"/>
                <a:ext cx="1233400" cy="916982"/>
              </a:xfrm>
              <a:prstGeom prst="rect">
                <a:avLst/>
              </a:prstGeom>
            </p:spPr>
            <p:txBody>
              <a:bodyPr wrap="square">
                <a:spAutoFit/>
              </a:bodyPr>
              <a:lstStyle/>
              <a:p>
                <a:pPr algn="ctr"/>
                <a:r>
                  <a:rPr lang="en-US" dirty="0"/>
                  <a:t>recovery,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1</a:t>
                </a:r>
              </a:p>
              <a:p>
                <a:endParaRPr lang="en-US" dirty="0"/>
              </a:p>
            </p:txBody>
          </p:sp>
        </mc:Choice>
        <mc:Fallback xmlns="">
          <p:sp>
            <p:nvSpPr>
              <p:cNvPr id="9" name="Rectangle 8">
                <a:extLst>
                  <a:ext uri="{FF2B5EF4-FFF2-40B4-BE49-F238E27FC236}">
                    <a16:creationId xmlns:a16="http://schemas.microsoft.com/office/drawing/2014/main" id="{508CE196-C830-734D-889B-F50639078E4B}"/>
                  </a:ext>
                </a:extLst>
              </p:cNvPr>
              <p:cNvSpPr>
                <a:spLocks noRot="1" noChangeAspect="1" noMove="1" noResize="1" noEditPoints="1" noAdjustHandles="1" noChangeArrowheads="1" noChangeShapeType="1" noTextEdit="1"/>
              </p:cNvSpPr>
              <p:nvPr/>
            </p:nvSpPr>
            <p:spPr>
              <a:xfrm>
                <a:off x="5050822" y="1624738"/>
                <a:ext cx="1233400" cy="916982"/>
              </a:xfrm>
              <a:prstGeom prst="rect">
                <a:avLst/>
              </a:prstGeom>
              <a:blipFill>
                <a:blip r:embed="rId2"/>
                <a:stretch>
                  <a:fillRect t="-274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816FEE0-2B06-AB4E-9264-AE264EECC2B4}"/>
              </a:ext>
            </a:extLst>
          </p:cNvPr>
          <p:cNvSpPr/>
          <p:nvPr/>
        </p:nvSpPr>
        <p:spPr>
          <a:xfrm>
            <a:off x="522055" y="1977562"/>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72580" y="1910661"/>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27554" y="2563683"/>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61320" y="2587383"/>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887180" y="1756397"/>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54070" y="1294916"/>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54070" y="1294916"/>
                <a:ext cx="1491003" cy="523220"/>
              </a:xfrm>
              <a:prstGeom prst="rect">
                <a:avLst/>
              </a:prstGeom>
              <a:blipFill>
                <a:blip r:embed="rId3"/>
                <a:stretch>
                  <a:fillRect l="-8475" t="-11905"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69449" y="1773270"/>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789280" y="3097279"/>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78119" y="3154482"/>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66958" y="3154482"/>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1699237" y="3154482"/>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1699237" y="3154482"/>
                <a:ext cx="1674062" cy="369332"/>
              </a:xfrm>
              <a:prstGeom prst="rect">
                <a:avLst/>
              </a:prstGeom>
              <a:blipFill>
                <a:blip r:embed="rId4"/>
                <a:stretch>
                  <a:fillRect l="-300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698221" y="317163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698221" y="3171631"/>
                <a:ext cx="1674062" cy="369332"/>
              </a:xfrm>
              <a:prstGeom prst="rect">
                <a:avLst/>
              </a:prstGeom>
              <a:blipFill>
                <a:blip r:embed="rId5"/>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587059" y="3193719"/>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587059" y="3193719"/>
                <a:ext cx="1674062" cy="369332"/>
              </a:xfrm>
              <a:prstGeom prst="rect">
                <a:avLst/>
              </a:prstGeom>
              <a:blipFill>
                <a:blip r:embed="rId6"/>
                <a:stretch>
                  <a:fillRect l="-3030"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372135" y="5854209"/>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people recover at different rates?</a:t>
            </a:r>
            <a:endParaRPr lang="en-US" sz="2400" dirty="0">
              <a:solidFill>
                <a:srgbClr val="0365C0"/>
              </a:solidFill>
              <a:effectLst/>
              <a:latin typeface="Helvetica" pitchFamily="2" charset="0"/>
            </a:endParaRPr>
          </a:p>
        </p:txBody>
      </p:sp>
      <p:sp>
        <p:nvSpPr>
          <p:cNvPr id="24" name="Rectangle 23">
            <a:extLst>
              <a:ext uri="{FF2B5EF4-FFF2-40B4-BE49-F238E27FC236}">
                <a16:creationId xmlns:a16="http://schemas.microsoft.com/office/drawing/2014/main" id="{1A1A7665-1AC1-574E-80AB-0EFFA341CA60}"/>
              </a:ext>
            </a:extLst>
          </p:cNvPr>
          <p:cNvSpPr/>
          <p:nvPr/>
        </p:nvSpPr>
        <p:spPr>
          <a:xfrm>
            <a:off x="4111769" y="3757750"/>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r>
              <a:rPr lang="en-US" sz="6000" baseline="-25000" dirty="0"/>
              <a:t>2</a:t>
            </a:r>
          </a:p>
        </p:txBody>
      </p:sp>
      <p:cxnSp>
        <p:nvCxnSpPr>
          <p:cNvPr id="25" name="Straight Arrow Connector 24">
            <a:extLst>
              <a:ext uri="{FF2B5EF4-FFF2-40B4-BE49-F238E27FC236}">
                <a16:creationId xmlns:a16="http://schemas.microsoft.com/office/drawing/2014/main" id="{BCCA833A-55FB-0340-B66F-2D3C265165FC}"/>
              </a:ext>
            </a:extLst>
          </p:cNvPr>
          <p:cNvCxnSpPr>
            <a:cxnSpLocks/>
            <a:endCxn id="24" idx="1"/>
          </p:cNvCxnSpPr>
          <p:nvPr/>
        </p:nvCxnSpPr>
        <p:spPr>
          <a:xfrm>
            <a:off x="2829494" y="3125968"/>
            <a:ext cx="1282275" cy="1205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4CEA86-4BFF-E44C-945A-BB043EA0A449}"/>
              </a:ext>
            </a:extLst>
          </p:cNvPr>
          <p:cNvCxnSpPr>
            <a:cxnSpLocks/>
          </p:cNvCxnSpPr>
          <p:nvPr/>
        </p:nvCxnSpPr>
        <p:spPr>
          <a:xfrm flipH="1">
            <a:off x="4748285" y="4956262"/>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0142B0B-3B70-6044-AC3E-99FD8A1DC192}"/>
                  </a:ext>
                </a:extLst>
              </p:cNvPr>
              <p:cNvSpPr/>
              <p:nvPr/>
            </p:nvSpPr>
            <p:spPr>
              <a:xfrm>
                <a:off x="4768387" y="497341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8" name="Rectangle 27">
                <a:extLst>
                  <a:ext uri="{FF2B5EF4-FFF2-40B4-BE49-F238E27FC236}">
                    <a16:creationId xmlns:a16="http://schemas.microsoft.com/office/drawing/2014/main" id="{F0142B0B-3B70-6044-AC3E-99FD8A1DC192}"/>
                  </a:ext>
                </a:extLst>
              </p:cNvPr>
              <p:cNvSpPr>
                <a:spLocks noRot="1" noChangeAspect="1" noMove="1" noResize="1" noEditPoints="1" noAdjustHandles="1" noChangeArrowheads="1" noChangeShapeType="1" noTextEdit="1"/>
              </p:cNvSpPr>
              <p:nvPr/>
            </p:nvSpPr>
            <p:spPr>
              <a:xfrm>
                <a:off x="4768387" y="4973411"/>
                <a:ext cx="1674062" cy="369332"/>
              </a:xfrm>
              <a:prstGeom prst="rect">
                <a:avLst/>
              </a:prstGeom>
              <a:blipFill>
                <a:blip r:embed="rId7"/>
                <a:stretch>
                  <a:fillRect l="-2256" t="-6667" b="-23333"/>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1637E07-4FB5-C04C-9B1F-0AF45E127353}"/>
              </a:ext>
            </a:extLst>
          </p:cNvPr>
          <p:cNvSpPr/>
          <p:nvPr/>
        </p:nvSpPr>
        <p:spPr>
          <a:xfrm>
            <a:off x="2288499" y="3876305"/>
            <a:ext cx="1479710" cy="369332"/>
          </a:xfrm>
          <a:prstGeom prst="rect">
            <a:avLst/>
          </a:prstGeom>
        </p:spPr>
        <p:txBody>
          <a:bodyPr wrap="square">
            <a:spAutoFit/>
          </a:bodyPr>
          <a:lstStyle/>
          <a:p>
            <a:pPr algn="ctr"/>
            <a:r>
              <a:rPr lang="en-US" dirty="0"/>
              <a:t>transmission</a:t>
            </a:r>
            <a:endParaRPr lang="en-US" baseline="-25000" dirty="0"/>
          </a:p>
        </p:txBody>
      </p:sp>
      <p:cxnSp>
        <p:nvCxnSpPr>
          <p:cNvPr id="30" name="Straight Arrow Connector 29">
            <a:extLst>
              <a:ext uri="{FF2B5EF4-FFF2-40B4-BE49-F238E27FC236}">
                <a16:creationId xmlns:a16="http://schemas.microsoft.com/office/drawing/2014/main" id="{44819C68-4ECB-8E4B-9B64-9AA422D5875A}"/>
              </a:ext>
            </a:extLst>
          </p:cNvPr>
          <p:cNvCxnSpPr>
            <a:cxnSpLocks/>
          </p:cNvCxnSpPr>
          <p:nvPr/>
        </p:nvCxnSpPr>
        <p:spPr>
          <a:xfrm flipV="1">
            <a:off x="5385342" y="3193719"/>
            <a:ext cx="986941" cy="11100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BC59D75-B5C8-D54E-8911-04EC273CF9D2}"/>
                  </a:ext>
                </a:extLst>
              </p:cNvPr>
              <p:cNvSpPr/>
              <p:nvPr/>
            </p:nvSpPr>
            <p:spPr>
              <a:xfrm>
                <a:off x="5619014" y="3773163"/>
                <a:ext cx="1233400" cy="916982"/>
              </a:xfrm>
              <a:prstGeom prst="rect">
                <a:avLst/>
              </a:prstGeom>
            </p:spPr>
            <p:txBody>
              <a:bodyPr wrap="square">
                <a:spAutoFit/>
              </a:bodyPr>
              <a:lstStyle/>
              <a:p>
                <a:pPr algn="ctr"/>
                <a:r>
                  <a:rPr lang="en-US" dirty="0"/>
                  <a:t>recovery,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2</a:t>
                </a:r>
              </a:p>
              <a:p>
                <a:endParaRPr lang="en-US" dirty="0"/>
              </a:p>
            </p:txBody>
          </p:sp>
        </mc:Choice>
        <mc:Fallback xmlns="">
          <p:sp>
            <p:nvSpPr>
              <p:cNvPr id="32" name="Rectangle 31">
                <a:extLst>
                  <a:ext uri="{FF2B5EF4-FFF2-40B4-BE49-F238E27FC236}">
                    <a16:creationId xmlns:a16="http://schemas.microsoft.com/office/drawing/2014/main" id="{9BC59D75-B5C8-D54E-8911-04EC273CF9D2}"/>
                  </a:ext>
                </a:extLst>
              </p:cNvPr>
              <p:cNvSpPr>
                <a:spLocks noRot="1" noChangeAspect="1" noMove="1" noResize="1" noEditPoints="1" noAdjustHandles="1" noChangeArrowheads="1" noChangeShapeType="1" noTextEdit="1"/>
              </p:cNvSpPr>
              <p:nvPr/>
            </p:nvSpPr>
            <p:spPr>
              <a:xfrm>
                <a:off x="5619014" y="3773163"/>
                <a:ext cx="1233400" cy="916982"/>
              </a:xfrm>
              <a:prstGeom prst="rect">
                <a:avLst/>
              </a:prstGeom>
              <a:blipFill>
                <a:blip r:embed="rId8"/>
                <a:stretch>
                  <a:fillRect t="-2740"/>
                </a:stretch>
              </a:blipFill>
            </p:spPr>
            <p:txBody>
              <a:bodyPr/>
              <a:lstStyle/>
              <a:p>
                <a:r>
                  <a:rPr lang="en-US">
                    <a:noFill/>
                  </a:rPr>
                  <a:t> </a:t>
                </a:r>
              </a:p>
            </p:txBody>
          </p:sp>
        </mc:Fallback>
      </mc:AlternateContent>
    </p:spTree>
    <p:extLst>
      <p:ext uri="{BB962C8B-B14F-4D97-AF65-F5344CB8AC3E}">
        <p14:creationId xmlns:p14="http://schemas.microsoft.com/office/powerpoint/2010/main" val="4747800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628650" y="-283263"/>
            <a:ext cx="7886700" cy="1325563"/>
          </a:xfrm>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a:xfrm>
            <a:off x="628650" y="676537"/>
            <a:ext cx="7886700" cy="4351338"/>
          </a:xfrm>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5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endParaRPr lang="en-US" sz="28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p>
          <a:p>
            <a:r>
              <a:rPr lang="en-US" sz="2800" dirty="0"/>
              <a:t>Structured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structurés</a:t>
            </a:r>
            <a:r>
              <a:rPr lang="en-US" sz="2800" i="1" dirty="0">
                <a:solidFill>
                  <a:srgbClr val="0070C0"/>
                </a:solidFill>
              </a:rPr>
              <a:t>.</a:t>
            </a:r>
            <a:endParaRPr lang="en-US" sz="2800" dirty="0">
              <a:solidFill>
                <a:srgbClr val="0070C0"/>
              </a:solidFill>
            </a:endParaRPr>
          </a:p>
          <a:p>
            <a:r>
              <a:rPr lang="en-US" sz="2800" dirty="0"/>
              <a:t>Two population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des deux populations</a:t>
            </a:r>
            <a:endParaRPr lang="en-US" sz="2800" dirty="0"/>
          </a:p>
          <a:p>
            <a:r>
              <a:rPr lang="en-US" sz="2800" dirty="0"/>
              <a:t>SIR models – and beyond!</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SIR – et au </a:t>
            </a:r>
            <a:r>
              <a:rPr lang="en-US" sz="2800" i="1" dirty="0" err="1">
                <a:solidFill>
                  <a:srgbClr val="0070C0"/>
                </a:solidFill>
              </a:rPr>
              <a:t>délà</a:t>
            </a:r>
            <a:r>
              <a:rPr lang="en-US" sz="2800" i="1" dirty="0">
                <a:solidFill>
                  <a:srgbClr val="0070C0"/>
                </a:solidFill>
              </a:rPr>
              <a:t>!</a:t>
            </a:r>
            <a:endParaRPr lang="en-US" sz="2800" dirty="0"/>
          </a:p>
          <a:p>
            <a:pPr marL="0" indent="0">
              <a:buNone/>
            </a:pP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797950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EADE-2844-0486-DEAD-CA56DA9CB78E}"/>
              </a:ext>
            </a:extLst>
          </p:cNvPr>
          <p:cNvSpPr>
            <a:spLocks noGrp="1"/>
          </p:cNvSpPr>
          <p:nvPr>
            <p:ph type="title"/>
          </p:nvPr>
        </p:nvSpPr>
        <p:spPr>
          <a:xfrm>
            <a:off x="628650" y="1623218"/>
            <a:ext cx="7886700" cy="1325563"/>
          </a:xfrm>
        </p:spPr>
        <p:txBody>
          <a:bodyPr/>
          <a:lstStyle/>
          <a:p>
            <a:pPr algn="ctr"/>
            <a:r>
              <a:rPr lang="en-US" dirty="0"/>
              <a:t>“All models are _____, some models are_____.”</a:t>
            </a:r>
          </a:p>
        </p:txBody>
      </p:sp>
      <p:pic>
        <p:nvPicPr>
          <p:cNvPr id="11266" name="Picture 2" descr="THE END - Tough Spongebob (I'll have you know) | Make a Meme">
            <a:extLst>
              <a:ext uri="{FF2B5EF4-FFF2-40B4-BE49-F238E27FC236}">
                <a16:creationId xmlns:a16="http://schemas.microsoft.com/office/drawing/2014/main" id="{81C77F89-9AAF-D7DE-E965-EE1B6D521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3909220"/>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35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5EECE893-D716-2143-9730-597B8561DE71}"/>
              </a:ext>
            </a:extLst>
          </p:cNvPr>
          <p:cNvSpPr/>
          <p:nvPr/>
        </p:nvSpPr>
        <p:spPr>
          <a:xfrm>
            <a:off x="1741518" y="975961"/>
            <a:ext cx="1275990" cy="523220"/>
          </a:xfrm>
          <a:prstGeom prst="rect">
            <a:avLst/>
          </a:prstGeom>
        </p:spPr>
        <p:txBody>
          <a:bodyPr wrap="none">
            <a:spAutoFit/>
          </a:bodyPr>
          <a:lstStyle/>
          <a:p>
            <a:r>
              <a:rPr lang="en-US" sz="2800" dirty="0">
                <a:solidFill>
                  <a:srgbClr val="FF0000"/>
                </a:solidFill>
              </a:rPr>
              <a:t>Set: I=1</a:t>
            </a:r>
          </a:p>
        </p:txBody>
      </p:sp>
      <p:sp>
        <p:nvSpPr>
          <p:cNvPr id="7" name="Rectangle 6">
            <a:extLst>
              <a:ext uri="{FF2B5EF4-FFF2-40B4-BE49-F238E27FC236}">
                <a16:creationId xmlns:a16="http://schemas.microsoft.com/office/drawing/2014/main" id="{AF6AA4A9-70E0-8E49-ADC0-7191B89609B3}"/>
              </a:ext>
            </a:extLst>
          </p:cNvPr>
          <p:cNvSpPr/>
          <p:nvPr/>
        </p:nvSpPr>
        <p:spPr>
          <a:xfrm>
            <a:off x="2851262" y="1718046"/>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cxnSp>
        <p:nvCxnSpPr>
          <p:cNvPr id="8" name="Curved Connector 7">
            <a:extLst>
              <a:ext uri="{FF2B5EF4-FFF2-40B4-BE49-F238E27FC236}">
                <a16:creationId xmlns:a16="http://schemas.microsoft.com/office/drawing/2014/main" id="{09372F37-45BE-9C46-BFCB-5EA8F722FC9B}"/>
              </a:ext>
            </a:extLst>
          </p:cNvPr>
          <p:cNvCxnSpPr>
            <a:cxnSpLocks/>
          </p:cNvCxnSpPr>
          <p:nvPr/>
        </p:nvCxnSpPr>
        <p:spPr>
          <a:xfrm>
            <a:off x="1741518" y="2432940"/>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23285D-F8F5-8043-874A-75EA97FD626B}"/>
              </a:ext>
            </a:extLst>
          </p:cNvPr>
          <p:cNvSpPr/>
          <p:nvPr/>
        </p:nvSpPr>
        <p:spPr>
          <a:xfrm>
            <a:off x="1571104" y="2047943"/>
            <a:ext cx="1372555" cy="369332"/>
          </a:xfrm>
          <a:prstGeom prst="rect">
            <a:avLst/>
          </a:prstGeom>
        </p:spPr>
        <p:txBody>
          <a:bodyPr wrap="none">
            <a:spAutoFit/>
          </a:bodyPr>
          <a:lstStyle/>
          <a:p>
            <a:r>
              <a:rPr lang="en-US" dirty="0"/>
              <a:t>transmission</a:t>
            </a:r>
          </a:p>
        </p:txBody>
      </p:sp>
      <p:sp>
        <p:nvSpPr>
          <p:cNvPr id="10" name="Rectangle 9">
            <a:extLst>
              <a:ext uri="{FF2B5EF4-FFF2-40B4-BE49-F238E27FC236}">
                <a16:creationId xmlns:a16="http://schemas.microsoft.com/office/drawing/2014/main" id="{7CE70D4E-697D-F74D-8D2E-9A1A1588100E}"/>
              </a:ext>
            </a:extLst>
          </p:cNvPr>
          <p:cNvSpPr/>
          <p:nvPr/>
        </p:nvSpPr>
        <p:spPr>
          <a:xfrm>
            <a:off x="4617721" y="2034630"/>
            <a:ext cx="996748" cy="369332"/>
          </a:xfrm>
          <a:prstGeom prst="rect">
            <a:avLst/>
          </a:prstGeom>
        </p:spPr>
        <p:txBody>
          <a:bodyPr wrap="none">
            <a:spAutoFit/>
          </a:bodyPr>
          <a:lstStyle/>
          <a:p>
            <a:r>
              <a:rPr lang="en-US" dirty="0"/>
              <a:t>recovery</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39A2E1-EB84-E64A-919F-E640F27D94FB}"/>
                  </a:ext>
                </a:extLst>
              </p:cNvPr>
              <p:cNvSpPr/>
              <p:nvPr/>
            </p:nvSpPr>
            <p:spPr>
              <a:xfrm>
                <a:off x="1845954" y="2494315"/>
                <a:ext cx="8228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r>
                        <a:rPr lang="en-US" sz="2800" b="0" i="1" smtClean="0">
                          <a:solidFill>
                            <a:srgbClr val="000000"/>
                          </a:solidFill>
                          <a:effectLst/>
                          <a:latin typeface="Cambria Math" panose="02040503050406030204" pitchFamily="18" charset="0"/>
                          <a:ea typeface="Cambria Math" panose="02040503050406030204" pitchFamily="18" charset="0"/>
                        </a:rPr>
                        <m:t>𝑆𝐼</m:t>
                      </m:r>
                    </m:oMath>
                  </m:oMathPara>
                </a14:m>
                <a:endParaRPr lang="en-US" sz="2800" dirty="0"/>
              </a:p>
            </p:txBody>
          </p:sp>
        </mc:Choice>
        <mc:Fallback xmlns="">
          <p:sp>
            <p:nvSpPr>
              <p:cNvPr id="11" name="Rectangle 10">
                <a:extLst>
                  <a:ext uri="{FF2B5EF4-FFF2-40B4-BE49-F238E27FC236}">
                    <a16:creationId xmlns:a16="http://schemas.microsoft.com/office/drawing/2014/main" id="{DF39A2E1-EB84-E64A-919F-E640F27D94FB}"/>
                  </a:ext>
                </a:extLst>
              </p:cNvPr>
              <p:cNvSpPr>
                <a:spLocks noRot="1" noChangeAspect="1" noMove="1" noResize="1" noEditPoints="1" noAdjustHandles="1" noChangeArrowheads="1" noChangeShapeType="1" noTextEdit="1"/>
              </p:cNvSpPr>
              <p:nvPr/>
            </p:nvSpPr>
            <p:spPr>
              <a:xfrm>
                <a:off x="1845954" y="2494315"/>
                <a:ext cx="822854" cy="523220"/>
              </a:xfrm>
              <a:prstGeom prst="rect">
                <a:avLst/>
              </a:prstGeom>
              <a:blipFill>
                <a:blip r:embed="rId3"/>
                <a:stretch>
                  <a:fillRect l="-1515"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8A0A5DA-9CDB-5B49-9BBA-DEC7771352E1}"/>
                  </a:ext>
                </a:extLst>
              </p:cNvPr>
              <p:cNvSpPr/>
              <p:nvPr/>
            </p:nvSpPr>
            <p:spPr>
              <a:xfrm>
                <a:off x="4904578" y="2502371"/>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12" name="Rectangle 11">
                <a:extLst>
                  <a:ext uri="{FF2B5EF4-FFF2-40B4-BE49-F238E27FC236}">
                    <a16:creationId xmlns:a16="http://schemas.microsoft.com/office/drawing/2014/main" id="{58A0A5DA-9CDB-5B49-9BBA-DEC7771352E1}"/>
                  </a:ext>
                </a:extLst>
              </p:cNvPr>
              <p:cNvSpPr>
                <a:spLocks noRot="1" noChangeAspect="1" noMove="1" noResize="1" noEditPoints="1" noAdjustHandles="1" noChangeArrowheads="1" noChangeShapeType="1" noTextEdit="1"/>
              </p:cNvSpPr>
              <p:nvPr/>
            </p:nvSpPr>
            <p:spPr>
              <a:xfrm>
                <a:off x="4904578" y="2502371"/>
                <a:ext cx="465191" cy="523220"/>
              </a:xfrm>
              <a:prstGeom prst="rect">
                <a:avLst/>
              </a:prstGeom>
              <a:blipFill>
                <a:blip r:embed="rId4"/>
                <a:stretch>
                  <a:fillRect b="-4762"/>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1E9B68EF-4DBC-B646-9ED7-6E09F22F0CF6}"/>
              </a:ext>
            </a:extLst>
          </p:cNvPr>
          <p:cNvCxnSpPr>
            <a:cxnSpLocks/>
          </p:cNvCxnSpPr>
          <p:nvPr/>
        </p:nvCxnSpPr>
        <p:spPr>
          <a:xfrm>
            <a:off x="4650882" y="2432940"/>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63E4BC5-F808-B648-B596-F960B782D8AB}"/>
              </a:ext>
            </a:extLst>
          </p:cNvPr>
          <p:cNvPicPr>
            <a:picLocks noChangeAspect="1"/>
          </p:cNvPicPr>
          <p:nvPr/>
        </p:nvPicPr>
        <p:blipFill>
          <a:blip r:embed="rId5"/>
          <a:stretch>
            <a:fillRect/>
          </a:stretch>
        </p:blipFill>
        <p:spPr>
          <a:xfrm>
            <a:off x="1932709" y="3591840"/>
            <a:ext cx="2286000" cy="469900"/>
          </a:xfrm>
          <a:prstGeom prst="rect">
            <a:avLst/>
          </a:prstGeom>
        </p:spPr>
      </p:pic>
      <p:pic>
        <p:nvPicPr>
          <p:cNvPr id="15" name="Picture 14">
            <a:extLst>
              <a:ext uri="{FF2B5EF4-FFF2-40B4-BE49-F238E27FC236}">
                <a16:creationId xmlns:a16="http://schemas.microsoft.com/office/drawing/2014/main" id="{9107E696-7552-E14B-B8FA-A1CBA96F1BFB}"/>
              </a:ext>
            </a:extLst>
          </p:cNvPr>
          <p:cNvPicPr>
            <a:picLocks noChangeAspect="1"/>
          </p:cNvPicPr>
          <p:nvPr/>
        </p:nvPicPr>
        <p:blipFill>
          <a:blip r:embed="rId6"/>
          <a:stretch>
            <a:fillRect/>
          </a:stretch>
        </p:blipFill>
        <p:spPr>
          <a:xfrm>
            <a:off x="2473848" y="1688413"/>
            <a:ext cx="139700" cy="355600"/>
          </a:xfrm>
          <a:prstGeom prst="rect">
            <a:avLst/>
          </a:prstGeom>
        </p:spPr>
      </p:pic>
      <p:sp>
        <p:nvSpPr>
          <p:cNvPr id="16" name="Rectangle 15">
            <a:extLst>
              <a:ext uri="{FF2B5EF4-FFF2-40B4-BE49-F238E27FC236}">
                <a16:creationId xmlns:a16="http://schemas.microsoft.com/office/drawing/2014/main" id="{677EF1AD-3FB6-7745-A220-7BBE63DAC48E}"/>
              </a:ext>
            </a:extLst>
          </p:cNvPr>
          <p:cNvSpPr/>
          <p:nvPr/>
        </p:nvSpPr>
        <p:spPr>
          <a:xfrm>
            <a:off x="465513" y="4412361"/>
            <a:ext cx="8212973" cy="707886"/>
          </a:xfrm>
          <a:prstGeom prst="rect">
            <a:avLst/>
          </a:prstGeom>
        </p:spPr>
        <p:txBody>
          <a:bodyPr wrap="square">
            <a:spAutoFit/>
          </a:bodyPr>
          <a:lstStyle/>
          <a:p>
            <a:r>
              <a:rPr lang="en-US" sz="2000" dirty="0">
                <a:solidFill>
                  <a:srgbClr val="000000"/>
                </a:solidFill>
                <a:effectLst/>
                <a:latin typeface="Helvetica Light" panose="020B0403020202020204" pitchFamily="34" charset="0"/>
              </a:rPr>
              <a:t>The average number of persons infected by an infectious individual when everyone is susceptible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=100%, or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 start of an epidemic)</a:t>
            </a:r>
          </a:p>
        </p:txBody>
      </p:sp>
      <p:pic>
        <p:nvPicPr>
          <p:cNvPr id="2" name="Picture 1">
            <a:extLst>
              <a:ext uri="{FF2B5EF4-FFF2-40B4-BE49-F238E27FC236}">
                <a16:creationId xmlns:a16="http://schemas.microsoft.com/office/drawing/2014/main" id="{03C930A7-F370-4B4A-801F-2A80A84B5DBB}"/>
              </a:ext>
            </a:extLst>
          </p:cNvPr>
          <p:cNvPicPr>
            <a:picLocks noChangeAspect="1"/>
          </p:cNvPicPr>
          <p:nvPr/>
        </p:nvPicPr>
        <p:blipFill>
          <a:blip r:embed="rId7"/>
          <a:stretch>
            <a:fillRect/>
          </a:stretch>
        </p:blipFill>
        <p:spPr>
          <a:xfrm>
            <a:off x="2723109" y="5351955"/>
            <a:ext cx="838200" cy="406400"/>
          </a:xfrm>
          <a:prstGeom prst="rect">
            <a:avLst/>
          </a:prstGeom>
        </p:spPr>
      </p:pic>
      <p:sp>
        <p:nvSpPr>
          <p:cNvPr id="17" name="Rectangle 16">
            <a:extLst>
              <a:ext uri="{FF2B5EF4-FFF2-40B4-BE49-F238E27FC236}">
                <a16:creationId xmlns:a16="http://schemas.microsoft.com/office/drawing/2014/main" id="{43F236B8-D043-884A-B377-B4B494ECCC66}"/>
              </a:ext>
            </a:extLst>
          </p:cNvPr>
          <p:cNvSpPr/>
          <p:nvPr/>
        </p:nvSpPr>
        <p:spPr>
          <a:xfrm>
            <a:off x="1721113" y="5221194"/>
            <a:ext cx="1071127" cy="615553"/>
          </a:xfrm>
          <a:prstGeom prst="rect">
            <a:avLst/>
          </a:prstGeom>
        </p:spPr>
        <p:txBody>
          <a:bodyPr wrap="none">
            <a:spAutoFit/>
          </a:bodyPr>
          <a:lstStyle/>
          <a:p>
            <a:r>
              <a:rPr lang="en-US" sz="3400" i="1" dirty="0">
                <a:latin typeface="Cambria Math" panose="02040503050406030204" pitchFamily="18" charset="0"/>
                <a:ea typeface="Cambria Math" panose="02040503050406030204" pitchFamily="18" charset="0"/>
              </a:rPr>
              <a:t>R</a:t>
            </a:r>
            <a:r>
              <a:rPr lang="en-US" sz="3400" i="1" baseline="-25000" dirty="0">
                <a:latin typeface="Cambria Math" panose="02040503050406030204" pitchFamily="18" charset="0"/>
                <a:ea typeface="Cambria Math" panose="02040503050406030204" pitchFamily="18" charset="0"/>
              </a:rPr>
              <a:t>E  </a:t>
            </a:r>
            <a:r>
              <a:rPr lang="en-US" sz="3400" dirty="0">
                <a:latin typeface="Cambria Math" panose="02040503050406030204" pitchFamily="18" charset="0"/>
                <a:ea typeface="Cambria Math" panose="02040503050406030204" pitchFamily="18" charset="0"/>
              </a:rPr>
              <a:t>=</a:t>
            </a:r>
          </a:p>
        </p:txBody>
      </p:sp>
      <p:sp>
        <p:nvSpPr>
          <p:cNvPr id="18" name="Rectangle 17">
            <a:extLst>
              <a:ext uri="{FF2B5EF4-FFF2-40B4-BE49-F238E27FC236}">
                <a16:creationId xmlns:a16="http://schemas.microsoft.com/office/drawing/2014/main" id="{CC2F0442-7C12-5440-B2A1-9B025CE1B7BE}"/>
              </a:ext>
            </a:extLst>
          </p:cNvPr>
          <p:cNvSpPr/>
          <p:nvPr/>
        </p:nvSpPr>
        <p:spPr>
          <a:xfrm>
            <a:off x="3770629" y="5238153"/>
            <a:ext cx="2340705" cy="584775"/>
          </a:xfrm>
          <a:prstGeom prst="rect">
            <a:avLst/>
          </a:prstGeom>
        </p:spPr>
        <p:txBody>
          <a:bodyPr wrap="none">
            <a:spAutoFit/>
          </a:bodyPr>
          <a:lstStyle/>
          <a:p>
            <a:r>
              <a:rPr lang="en-US" sz="3200" dirty="0">
                <a:latin typeface="Cambria Math" panose="02040503050406030204" pitchFamily="18" charset="0"/>
                <a:ea typeface="Cambria Math" panose="02040503050406030204" pitchFamily="18" charset="0"/>
              </a:rPr>
              <a:t>“R-effective"</a:t>
            </a:r>
          </a:p>
        </p:txBody>
      </p:sp>
      <p:sp>
        <p:nvSpPr>
          <p:cNvPr id="20" name="Rectangle 19">
            <a:extLst>
              <a:ext uri="{FF2B5EF4-FFF2-40B4-BE49-F238E27FC236}">
                <a16:creationId xmlns:a16="http://schemas.microsoft.com/office/drawing/2014/main" id="{94E6BE04-DD89-F54C-B527-CF8B23B9699F}"/>
              </a:ext>
            </a:extLst>
          </p:cNvPr>
          <p:cNvSpPr/>
          <p:nvPr/>
        </p:nvSpPr>
        <p:spPr>
          <a:xfrm>
            <a:off x="874126" y="6068455"/>
            <a:ext cx="5566939" cy="400110"/>
          </a:xfrm>
          <a:prstGeom prst="rect">
            <a:avLst/>
          </a:prstGeom>
        </p:spPr>
        <p:txBody>
          <a:bodyPr wrap="square">
            <a:spAutoFit/>
          </a:bodyPr>
          <a:lstStyle/>
          <a:p>
            <a:r>
              <a:rPr lang="en-US" sz="2000" dirty="0">
                <a:solidFill>
                  <a:srgbClr val="000000"/>
                </a:solidFill>
                <a:effectLst/>
                <a:latin typeface="Helvetica Light" panose="020B0403020202020204" pitchFamily="34" charset="0"/>
              </a:rPr>
              <a:t>…as the epidemic progresses and S falls</a:t>
            </a:r>
          </a:p>
        </p:txBody>
      </p:sp>
    </p:spTree>
    <p:extLst>
      <p:ext uri="{BB962C8B-B14F-4D97-AF65-F5344CB8AC3E}">
        <p14:creationId xmlns:p14="http://schemas.microsoft.com/office/powerpoint/2010/main" val="31893601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1F246-CF3D-144D-B125-531353E41ED0}"/>
              </a:ext>
            </a:extLst>
          </p:cNvPr>
          <p:cNvPicPr>
            <a:picLocks noChangeAspect="1"/>
          </p:cNvPicPr>
          <p:nvPr/>
        </p:nvPicPr>
        <p:blipFill>
          <a:blip r:embed="rId3"/>
          <a:stretch>
            <a:fillRect/>
          </a:stretch>
        </p:blipFill>
        <p:spPr>
          <a:xfrm>
            <a:off x="1264774" y="1284893"/>
            <a:ext cx="6267140" cy="4800023"/>
          </a:xfrm>
          <a:prstGeom prst="rect">
            <a:avLst/>
          </a:prstGeom>
        </p:spPr>
      </p:pic>
      <p:sp>
        <p:nvSpPr>
          <p:cNvPr id="5" name="Rectangle 4">
            <a:extLst>
              <a:ext uri="{FF2B5EF4-FFF2-40B4-BE49-F238E27FC236}">
                <a16:creationId xmlns:a16="http://schemas.microsoft.com/office/drawing/2014/main" id="{47568011-64C4-964D-901C-77A969E0C03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40779695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0D9C8-0BEE-924A-A574-8DD44D0EC018}"/>
              </a:ext>
            </a:extLst>
          </p:cNvPr>
          <p:cNvPicPr>
            <a:picLocks noChangeAspect="1"/>
          </p:cNvPicPr>
          <p:nvPr/>
        </p:nvPicPr>
        <p:blipFill>
          <a:blip r:embed="rId3"/>
          <a:stretch>
            <a:fillRect/>
          </a:stretch>
        </p:blipFill>
        <p:spPr>
          <a:xfrm>
            <a:off x="1122795" y="987424"/>
            <a:ext cx="6764064" cy="5180619"/>
          </a:xfrm>
          <a:prstGeom prst="rect">
            <a:avLst/>
          </a:prstGeom>
        </p:spPr>
      </p:pic>
      <p:sp>
        <p:nvSpPr>
          <p:cNvPr id="5" name="Rectangle 4">
            <a:extLst>
              <a:ext uri="{FF2B5EF4-FFF2-40B4-BE49-F238E27FC236}">
                <a16:creationId xmlns:a16="http://schemas.microsoft.com/office/drawing/2014/main" id="{C77CA90A-1DBA-EF48-9C7A-BAD6EB3BF785}"/>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1685500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55D25-CF03-DB47-8BB9-BFC979C7B918}"/>
              </a:ext>
            </a:extLst>
          </p:cNvPr>
          <p:cNvPicPr>
            <a:picLocks noChangeAspect="1"/>
          </p:cNvPicPr>
          <p:nvPr/>
        </p:nvPicPr>
        <p:blipFill>
          <a:blip r:embed="rId3"/>
          <a:stretch>
            <a:fillRect/>
          </a:stretch>
        </p:blipFill>
        <p:spPr>
          <a:xfrm>
            <a:off x="636243" y="1536699"/>
            <a:ext cx="7871514" cy="4581467"/>
          </a:xfrm>
          <a:prstGeom prst="rect">
            <a:avLst/>
          </a:prstGeom>
        </p:spPr>
      </p:pic>
      <p:sp>
        <p:nvSpPr>
          <p:cNvPr id="5" name="Rectangle 4">
            <a:extLst>
              <a:ext uri="{FF2B5EF4-FFF2-40B4-BE49-F238E27FC236}">
                <a16:creationId xmlns:a16="http://schemas.microsoft.com/office/drawing/2014/main" id="{383B3F6E-A81C-C841-98D3-B6A5F2172054}"/>
              </a:ext>
            </a:extLst>
          </p:cNvPr>
          <p:cNvSpPr/>
          <p:nvPr/>
        </p:nvSpPr>
        <p:spPr>
          <a:xfrm>
            <a:off x="3205283" y="401381"/>
            <a:ext cx="2733441" cy="615553"/>
          </a:xfrm>
          <a:prstGeom prst="rect">
            <a:avLst/>
          </a:prstGeom>
        </p:spPr>
        <p:txBody>
          <a:bodyPr wrap="none">
            <a:spAutoFit/>
          </a:bodyPr>
          <a:lstStyle/>
          <a:p>
            <a:pPr algn="ctr"/>
            <a:r>
              <a:rPr lang="en-US" sz="3400" dirty="0">
                <a:solidFill>
                  <a:srgbClr val="FF3A37"/>
                </a:solidFill>
                <a:latin typeface="Gill Sans" panose="020B0502020104020203" pitchFamily="34" charset="-79"/>
                <a:cs typeface="Gill Sans" panose="020B0502020104020203" pitchFamily="34" charset="-79"/>
              </a:rPr>
              <a:t>Which model?</a:t>
            </a:r>
          </a:p>
        </p:txBody>
      </p:sp>
    </p:spTree>
    <p:extLst>
      <p:ext uri="{BB962C8B-B14F-4D97-AF65-F5344CB8AC3E}">
        <p14:creationId xmlns:p14="http://schemas.microsoft.com/office/powerpoint/2010/main" val="215354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6A1DB-B7F9-6D45-A8DF-B031C041A39B}"/>
              </a:ext>
            </a:extLst>
          </p:cNvPr>
          <p:cNvSpPr>
            <a:spLocks noGrp="1"/>
          </p:cNvSpPr>
          <p:nvPr>
            <p:ph idx="1"/>
          </p:nvPr>
        </p:nvSpPr>
        <p:spPr>
          <a:xfrm>
            <a:off x="628650" y="2759219"/>
            <a:ext cx="7886700" cy="4098781"/>
          </a:xfrm>
        </p:spPr>
        <p:txBody>
          <a:bodyPr>
            <a:normAutofit/>
          </a:bodyPr>
          <a:lstStyle/>
          <a:p>
            <a:pPr marL="0" indent="0" algn="ctr">
              <a:buNone/>
            </a:pPr>
            <a:r>
              <a:rPr lang="en-US" sz="2600" dirty="0">
                <a:latin typeface="Helvetica" pitchFamily="2" charset="0"/>
              </a:rPr>
              <a:t>Make explicit hypotheses about biological mechanisms that drive dynamics (may not be realistic, but still explicit) </a:t>
            </a:r>
          </a:p>
          <a:p>
            <a:pPr marL="0" indent="0" algn="ctr">
              <a:buNone/>
            </a:pPr>
            <a:br>
              <a:rPr lang="en-US" sz="2600" dirty="0">
                <a:latin typeface="Helvetica" pitchFamily="2" charset="0"/>
              </a:rPr>
            </a:br>
            <a:r>
              <a:rPr lang="en-US" sz="2600" dirty="0">
                <a:solidFill>
                  <a:srgbClr val="0070C0"/>
                </a:solidFill>
                <a:latin typeface="Helvetica" pitchFamily="2" charset="0"/>
              </a:rPr>
              <a:t>Faire des </a:t>
            </a:r>
            <a:r>
              <a:rPr lang="en-US" sz="2600" dirty="0" err="1">
                <a:solidFill>
                  <a:srgbClr val="0070C0"/>
                </a:solidFill>
                <a:latin typeface="Helvetica" pitchFamily="2" charset="0"/>
              </a:rPr>
              <a:t>hypothèses</a:t>
            </a:r>
            <a:r>
              <a:rPr lang="en-US" sz="2600" dirty="0">
                <a:solidFill>
                  <a:srgbClr val="0070C0"/>
                </a:solidFill>
                <a:latin typeface="Helvetica" pitchFamily="2" charset="0"/>
              </a:rPr>
              <a:t> </a:t>
            </a:r>
            <a:r>
              <a:rPr lang="en-US" sz="2600" dirty="0" err="1">
                <a:solidFill>
                  <a:srgbClr val="0070C0"/>
                </a:solidFill>
                <a:latin typeface="Helvetica" pitchFamily="2" charset="0"/>
              </a:rPr>
              <a:t>explicites</a:t>
            </a:r>
            <a:r>
              <a:rPr lang="en-US" sz="2600" dirty="0">
                <a:solidFill>
                  <a:srgbClr val="0070C0"/>
                </a:solidFill>
                <a:latin typeface="Helvetica" pitchFamily="2" charset="0"/>
              </a:rPr>
              <a:t> sur les </a:t>
            </a:r>
            <a:r>
              <a:rPr lang="en-US" sz="2600" dirty="0" err="1">
                <a:solidFill>
                  <a:srgbClr val="0070C0"/>
                </a:solidFill>
                <a:latin typeface="Helvetica" pitchFamily="2" charset="0"/>
              </a:rPr>
              <a:t>mécanismes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r>
              <a:rPr lang="en-US" sz="2600" dirty="0">
                <a:solidFill>
                  <a:srgbClr val="0070C0"/>
                </a:solidFill>
                <a:latin typeface="Helvetica" pitchFamily="2" charset="0"/>
              </a:rPr>
              <a:t> qui </a:t>
            </a:r>
            <a:r>
              <a:rPr lang="en-US" sz="2600" dirty="0" err="1">
                <a:solidFill>
                  <a:srgbClr val="0070C0"/>
                </a:solidFill>
                <a:latin typeface="Helvetica" pitchFamily="2" charset="0"/>
              </a:rPr>
              <a:t>régissent</a:t>
            </a:r>
            <a:r>
              <a:rPr lang="en-US" sz="2600" dirty="0">
                <a:solidFill>
                  <a:srgbClr val="0070C0"/>
                </a:solidFill>
                <a:latin typeface="Helvetica" pitchFamily="2" charset="0"/>
              </a:rPr>
              <a:t> la </a:t>
            </a:r>
            <a:r>
              <a:rPr lang="en-US" sz="2600" dirty="0" err="1">
                <a:solidFill>
                  <a:srgbClr val="0070C0"/>
                </a:solidFill>
                <a:latin typeface="Helvetica" pitchFamily="2" charset="0"/>
              </a:rPr>
              <a:t>dynamique</a:t>
            </a:r>
            <a:r>
              <a:rPr lang="en-US" sz="2600" dirty="0">
                <a:solidFill>
                  <a:srgbClr val="0070C0"/>
                </a:solidFill>
                <a:latin typeface="Helvetica" pitchFamily="2" charset="0"/>
              </a:rPr>
              <a:t> de </a:t>
            </a:r>
            <a:r>
              <a:rPr lang="en-US" sz="2600" dirty="0" err="1">
                <a:solidFill>
                  <a:srgbClr val="0070C0"/>
                </a:solidFill>
                <a:latin typeface="Helvetica" pitchFamily="2" charset="0"/>
              </a:rPr>
              <a:t>l'infection</a:t>
            </a:r>
            <a:r>
              <a:rPr lang="en-US" sz="2600" dirty="0">
                <a:solidFill>
                  <a:srgbClr val="0070C0"/>
                </a:solidFill>
                <a:latin typeface="Helvetica" pitchFamily="2" charset="0"/>
              </a:rPr>
              <a:t> (</a:t>
            </a:r>
            <a:r>
              <a:rPr lang="en-US" sz="2600" dirty="0" err="1">
                <a:solidFill>
                  <a:srgbClr val="0070C0"/>
                </a:solidFill>
                <a:latin typeface="Helvetica" pitchFamily="2" charset="0"/>
              </a:rPr>
              <a:t>peut</a:t>
            </a:r>
            <a:r>
              <a:rPr lang="en-US" sz="2600" dirty="0">
                <a:solidFill>
                  <a:srgbClr val="0070C0"/>
                </a:solidFill>
                <a:latin typeface="Helvetica" pitchFamily="2" charset="0"/>
              </a:rPr>
              <a:t> ne pas </a:t>
            </a:r>
            <a:r>
              <a:rPr lang="en-US" sz="2600" dirty="0" err="1">
                <a:solidFill>
                  <a:srgbClr val="0070C0"/>
                </a:solidFill>
                <a:latin typeface="Helvetica" pitchFamily="2" charset="0"/>
              </a:rPr>
              <a:t>être</a:t>
            </a:r>
            <a:r>
              <a:rPr lang="en-US" sz="2600" dirty="0">
                <a:solidFill>
                  <a:srgbClr val="0070C0"/>
                </a:solidFill>
                <a:latin typeface="Helvetica" pitchFamily="2" charset="0"/>
              </a:rPr>
              <a:t> </a:t>
            </a:r>
            <a:r>
              <a:rPr lang="en-US" sz="2600" dirty="0" err="1">
                <a:solidFill>
                  <a:srgbClr val="0070C0"/>
                </a:solidFill>
                <a:latin typeface="Helvetica" pitchFamily="2" charset="0"/>
              </a:rPr>
              <a:t>réaliste</a:t>
            </a:r>
            <a:r>
              <a:rPr lang="en-US" sz="2600" dirty="0">
                <a:solidFill>
                  <a:srgbClr val="0070C0"/>
                </a:solidFill>
                <a:latin typeface="Helvetica" pitchFamily="2" charset="0"/>
              </a:rPr>
              <a:t>, </a:t>
            </a:r>
            <a:r>
              <a:rPr lang="en-US" sz="2600" dirty="0" err="1">
                <a:solidFill>
                  <a:srgbClr val="0070C0"/>
                </a:solidFill>
                <a:latin typeface="Helvetica" pitchFamily="2" charset="0"/>
              </a:rPr>
              <a:t>mais</a:t>
            </a:r>
            <a:r>
              <a:rPr lang="en-US" sz="2600" dirty="0">
                <a:solidFill>
                  <a:srgbClr val="0070C0"/>
                </a:solidFill>
                <a:latin typeface="Helvetica" pitchFamily="2" charset="0"/>
              </a:rPr>
              <a:t> </a:t>
            </a:r>
            <a:r>
              <a:rPr lang="en-US" sz="2600" dirty="0" err="1">
                <a:solidFill>
                  <a:srgbClr val="0070C0"/>
                </a:solidFill>
                <a:latin typeface="Helvetica" pitchFamily="2" charset="0"/>
              </a:rPr>
              <a:t>toujours</a:t>
            </a:r>
            <a:r>
              <a:rPr lang="en-US" sz="2600" dirty="0">
                <a:solidFill>
                  <a:srgbClr val="0070C0"/>
                </a:solidFill>
                <a:latin typeface="Helvetica" pitchFamily="2" charset="0"/>
              </a:rPr>
              <a:t> </a:t>
            </a:r>
            <a:r>
              <a:rPr lang="en-US" sz="2600" dirty="0" err="1">
                <a:solidFill>
                  <a:srgbClr val="0070C0"/>
                </a:solidFill>
                <a:latin typeface="Helvetica" pitchFamily="2" charset="0"/>
              </a:rPr>
              <a:t>explicite</a:t>
            </a:r>
            <a:r>
              <a:rPr lang="en-US" sz="2600" dirty="0">
                <a:solidFill>
                  <a:srgbClr val="0070C0"/>
                </a:solidFill>
                <a:latin typeface="Helvetica" pitchFamily="2" charset="0"/>
              </a:rPr>
              <a:t>)</a:t>
            </a:r>
            <a:br>
              <a:rPr lang="en-US" sz="2600" dirty="0">
                <a:solidFill>
                  <a:srgbClr val="0070C0"/>
                </a:solidFill>
                <a:latin typeface="Helvetica" pitchFamily="2" charset="0"/>
              </a:rPr>
            </a:br>
            <a:endParaRPr lang="en-US" sz="2600" dirty="0">
              <a:solidFill>
                <a:srgbClr val="0070C0"/>
              </a:solidFill>
              <a:latin typeface="Helvetica" pitchFamily="2" charset="0"/>
            </a:endParaRPr>
          </a:p>
        </p:txBody>
      </p:sp>
      <p:sp>
        <p:nvSpPr>
          <p:cNvPr id="7" name="Title 1">
            <a:extLst>
              <a:ext uri="{FF2B5EF4-FFF2-40B4-BE49-F238E27FC236}">
                <a16:creationId xmlns:a16="http://schemas.microsoft.com/office/drawing/2014/main" id="{C9236C31-F165-0940-A6BE-5E6398AEA2BE}"/>
              </a:ext>
            </a:extLst>
          </p:cNvPr>
          <p:cNvSpPr>
            <a:spLocks noGrp="1"/>
          </p:cNvSpPr>
          <p:nvPr>
            <p:ph type="title"/>
          </p:nvPr>
        </p:nvSpPr>
        <p:spPr>
          <a:xfrm>
            <a:off x="0" y="549939"/>
            <a:ext cx="9144000" cy="1943880"/>
          </a:xfrm>
        </p:spPr>
        <p:txBody>
          <a:bodyPr>
            <a:noAutofit/>
          </a:bodyPr>
          <a:lstStyle/>
          <a:p>
            <a:pPr algn="ctr"/>
            <a:r>
              <a:rPr lang="en-US" sz="3000" b="1" dirty="0">
                <a:latin typeface="Helvetica" pitchFamily="2" charset="0"/>
              </a:rPr>
              <a:t>How are these different from statistical models?</a:t>
            </a:r>
            <a:br>
              <a:rPr lang="en-US" sz="3000" b="1" dirty="0">
                <a:latin typeface="Helvetica" pitchFamily="2" charset="0"/>
              </a:rPr>
            </a:br>
            <a:br>
              <a:rPr lang="en-US" sz="3000" b="1" dirty="0">
                <a:latin typeface="Helvetica" pitchFamily="2" charset="0"/>
              </a:rPr>
            </a:br>
            <a:r>
              <a:rPr lang="en-US" sz="3000" b="1" dirty="0" err="1">
                <a:solidFill>
                  <a:srgbClr val="0070C0"/>
                </a:solidFill>
                <a:latin typeface="Helvetica" pitchFamily="2" charset="0"/>
              </a:rPr>
              <a:t>En</a:t>
            </a:r>
            <a:r>
              <a:rPr lang="en-US" sz="3000" b="1" dirty="0">
                <a:solidFill>
                  <a:srgbClr val="0070C0"/>
                </a:solidFill>
                <a:latin typeface="Helvetica" pitchFamily="2" charset="0"/>
              </a:rPr>
              <a:t> quoi </a:t>
            </a:r>
            <a:r>
              <a:rPr lang="en-US" sz="3000" b="1" dirty="0" err="1">
                <a:solidFill>
                  <a:srgbClr val="0070C0"/>
                </a:solidFill>
                <a:latin typeface="Helvetica" pitchFamily="2" charset="0"/>
              </a:rPr>
              <a:t>sont-ils</a:t>
            </a:r>
            <a:r>
              <a:rPr lang="en-US" sz="3000" b="1" dirty="0">
                <a:solidFill>
                  <a:srgbClr val="0070C0"/>
                </a:solidFill>
                <a:latin typeface="Helvetica" pitchFamily="2" charset="0"/>
              </a:rPr>
              <a:t> </a:t>
            </a:r>
            <a:r>
              <a:rPr lang="en-US" sz="3000" b="1" dirty="0" err="1">
                <a:solidFill>
                  <a:srgbClr val="0070C0"/>
                </a:solidFill>
                <a:latin typeface="Helvetica" pitchFamily="2" charset="0"/>
              </a:rPr>
              <a:t>différents</a:t>
            </a:r>
            <a:r>
              <a:rPr lang="en-US" sz="3000" b="1" dirty="0">
                <a:solidFill>
                  <a:srgbClr val="0070C0"/>
                </a:solidFill>
                <a:latin typeface="Helvetica" pitchFamily="2" charset="0"/>
              </a:rPr>
              <a:t> des </a:t>
            </a:r>
            <a:r>
              <a:rPr lang="en-US" sz="3000" b="1" dirty="0" err="1">
                <a:solidFill>
                  <a:srgbClr val="0070C0"/>
                </a:solidFill>
                <a:latin typeface="Helvetica" pitchFamily="2" charset="0"/>
              </a:rPr>
              <a:t>modèles</a:t>
            </a:r>
            <a:r>
              <a:rPr lang="en-US" sz="3000" b="1" dirty="0">
                <a:solidFill>
                  <a:srgbClr val="0070C0"/>
                </a:solidFill>
                <a:latin typeface="Helvetica" pitchFamily="2" charset="0"/>
              </a:rPr>
              <a:t> </a:t>
            </a:r>
            <a:r>
              <a:rPr lang="en-US" sz="3000" b="1" dirty="0" err="1">
                <a:solidFill>
                  <a:srgbClr val="0070C0"/>
                </a:solidFill>
                <a:latin typeface="Helvetica" pitchFamily="2" charset="0"/>
              </a:rPr>
              <a:t>statistiques</a:t>
            </a:r>
            <a:r>
              <a:rPr lang="en-US" sz="3000" b="1" dirty="0">
                <a:solidFill>
                  <a:srgbClr val="0070C0"/>
                </a:solidFill>
                <a:latin typeface="Helvetica" pitchFamily="2" charset="0"/>
              </a:rPr>
              <a:t>?</a:t>
            </a:r>
            <a:br>
              <a:rPr lang="en-US" sz="3000" dirty="0">
                <a:latin typeface="Helvetica" pitchFamily="2" charset="0"/>
              </a:rPr>
            </a:br>
            <a:br>
              <a:rPr lang="en-US" sz="3000" dirty="0">
                <a:latin typeface="Helvetica" pitchFamily="2" charset="0"/>
              </a:rPr>
            </a:br>
            <a:endParaRPr lang="en-US" sz="3000" dirty="0">
              <a:latin typeface="Helvetica" pitchFamily="2" charset="0"/>
            </a:endParaRPr>
          </a:p>
        </p:txBody>
      </p:sp>
    </p:spTree>
    <p:extLst>
      <p:ext uri="{BB962C8B-B14F-4D97-AF65-F5344CB8AC3E}">
        <p14:creationId xmlns:p14="http://schemas.microsoft.com/office/powerpoint/2010/main" val="3379454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496837" y="232193"/>
            <a:ext cx="7886700" cy="1325563"/>
          </a:xfrm>
        </p:spPr>
        <p:txBody>
          <a:bodyPr>
            <a:noAutofit/>
          </a:bodyPr>
          <a:lstStyle/>
          <a:p>
            <a:r>
              <a:rPr lang="en-US" sz="3600" b="1" dirty="0">
                <a:latin typeface="Helvetica" pitchFamily="2" charset="0"/>
              </a:rPr>
              <a:t>1. Simple Population Models</a:t>
            </a:r>
            <a:br>
              <a:rPr lang="en-US" sz="3600" b="1" dirty="0">
                <a:latin typeface="Helvetica" pitchFamily="2" charset="0"/>
              </a:rPr>
            </a:br>
            <a:r>
              <a:rPr lang="en-US" sz="3600" b="1" dirty="0">
                <a:solidFill>
                  <a:srgbClr val="0070C0"/>
                </a:solidFill>
                <a:latin typeface="Helvetica" pitchFamily="2" charset="0"/>
              </a:rPr>
              <a:t>1. </a:t>
            </a:r>
            <a:r>
              <a:rPr lang="en-US" sz="3600" b="1" dirty="0" err="1">
                <a:solidFill>
                  <a:srgbClr val="0070C0"/>
                </a:solidFill>
                <a:latin typeface="Helvetica" pitchFamily="2" charset="0"/>
              </a:rPr>
              <a:t>Modèles</a:t>
            </a:r>
            <a:r>
              <a:rPr lang="en-US" sz="3600" b="1" dirty="0">
                <a:solidFill>
                  <a:srgbClr val="0070C0"/>
                </a:solidFill>
                <a:latin typeface="Helvetica" pitchFamily="2" charset="0"/>
              </a:rPr>
              <a:t> simples de population</a:t>
            </a:r>
            <a:br>
              <a:rPr lang="en-US" sz="3600" dirty="0">
                <a:latin typeface="Helvetica" pitchFamily="2" charset="0"/>
              </a:rPr>
            </a:br>
            <a:endParaRPr lang="en-US" sz="3600" dirty="0">
              <a:latin typeface="Helvetica" pitchFamily="2" charset="0"/>
            </a:endParaRPr>
          </a:p>
        </p:txBody>
      </p:sp>
      <p:pic>
        <p:nvPicPr>
          <p:cNvPr id="6" name="Picture 5">
            <a:extLst>
              <a:ext uri="{FF2B5EF4-FFF2-40B4-BE49-F238E27FC236}">
                <a16:creationId xmlns:a16="http://schemas.microsoft.com/office/drawing/2014/main" id="{F53BCB40-1D81-8F46-8653-4513C730F65E}"/>
              </a:ext>
            </a:extLst>
          </p:cNvPr>
          <p:cNvPicPr>
            <a:picLocks noChangeAspect="1"/>
          </p:cNvPicPr>
          <p:nvPr/>
        </p:nvPicPr>
        <p:blipFill>
          <a:blip r:embed="rId2"/>
          <a:stretch>
            <a:fillRect/>
          </a:stretch>
        </p:blipFill>
        <p:spPr>
          <a:xfrm>
            <a:off x="154648" y="99192"/>
            <a:ext cx="1325564" cy="1325564"/>
          </a:xfrm>
          <a:prstGeom prst="rect">
            <a:avLst/>
          </a:prstGeom>
        </p:spPr>
      </p:pic>
    </p:spTree>
    <p:extLst>
      <p:ext uri="{BB962C8B-B14F-4D97-AF65-F5344CB8AC3E}">
        <p14:creationId xmlns:p14="http://schemas.microsoft.com/office/powerpoint/2010/main" val="243197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859-CCFA-F248-8808-099FCC608150}"/>
              </a:ext>
            </a:extLst>
          </p:cNvPr>
          <p:cNvSpPr>
            <a:spLocks noGrp="1"/>
          </p:cNvSpPr>
          <p:nvPr>
            <p:ph type="title"/>
          </p:nvPr>
        </p:nvSpPr>
        <p:spPr>
          <a:xfrm>
            <a:off x="-2728912" y="-297656"/>
            <a:ext cx="7886700" cy="1325563"/>
          </a:xfrm>
        </p:spPr>
        <p:txBody>
          <a:bodyPr/>
          <a:lstStyle/>
          <a:p>
            <a:pPr algn="r"/>
            <a:r>
              <a:rPr lang="en-US" dirty="0">
                <a:latin typeface="Helvetica" pitchFamily="2" charset="0"/>
              </a:rPr>
              <a:t>Madagascar</a:t>
            </a:r>
          </a:p>
        </p:txBody>
      </p:sp>
      <p:pic>
        <p:nvPicPr>
          <p:cNvPr id="4" name="Picture 3">
            <a:extLst>
              <a:ext uri="{FF2B5EF4-FFF2-40B4-BE49-F238E27FC236}">
                <a16:creationId xmlns:a16="http://schemas.microsoft.com/office/drawing/2014/main" id="{B7DE4B19-9FBD-D84A-8B60-D9B8ADFE9760}"/>
              </a:ext>
            </a:extLst>
          </p:cNvPr>
          <p:cNvPicPr>
            <a:picLocks noChangeAspect="1"/>
          </p:cNvPicPr>
          <p:nvPr/>
        </p:nvPicPr>
        <p:blipFill>
          <a:blip r:embed="rId3"/>
          <a:stretch>
            <a:fillRect/>
          </a:stretch>
        </p:blipFill>
        <p:spPr>
          <a:xfrm>
            <a:off x="185737" y="0"/>
            <a:ext cx="6858000" cy="6858000"/>
          </a:xfrm>
          <a:prstGeom prst="rect">
            <a:avLst/>
          </a:prstGeom>
        </p:spPr>
      </p:pic>
      <p:sp>
        <p:nvSpPr>
          <p:cNvPr id="5" name="Rectangle 4">
            <a:extLst>
              <a:ext uri="{FF2B5EF4-FFF2-40B4-BE49-F238E27FC236}">
                <a16:creationId xmlns:a16="http://schemas.microsoft.com/office/drawing/2014/main" id="{5CE81D76-7A32-C946-AC2E-7A0F321D3AB1}"/>
              </a:ext>
            </a:extLst>
          </p:cNvPr>
          <p:cNvSpPr/>
          <p:nvPr/>
        </p:nvSpPr>
        <p:spPr>
          <a:xfrm>
            <a:off x="1964285" y="6488668"/>
            <a:ext cx="3300904" cy="369332"/>
          </a:xfrm>
          <a:prstGeom prst="rect">
            <a:avLst/>
          </a:prstGeom>
        </p:spPr>
        <p:txBody>
          <a:bodyPr wrap="none">
            <a:spAutoFit/>
          </a:bodyPr>
          <a:lstStyle/>
          <a:p>
            <a:pPr algn="ctr"/>
            <a:r>
              <a:rPr lang="en-US" dirty="0">
                <a:solidFill>
                  <a:srgbClr val="000000"/>
                </a:solidFill>
                <a:effectLst/>
                <a:latin typeface="Helvetica" pitchFamily="2" charset="0"/>
              </a:rPr>
              <a:t>http://</a:t>
            </a:r>
            <a:r>
              <a:rPr lang="en-US" dirty="0" err="1">
                <a:solidFill>
                  <a:srgbClr val="000000"/>
                </a:solidFill>
                <a:effectLst/>
                <a:latin typeface="Helvetica" pitchFamily="2" charset="0"/>
              </a:rPr>
              <a:t>databank.worldbank.org</a:t>
            </a:r>
            <a:endParaRPr lang="en-US" dirty="0">
              <a:solidFill>
                <a:srgbClr val="000000"/>
              </a:solidFill>
              <a:effectLst/>
              <a:latin typeface="Helvetica" pitchFamily="2" charset="0"/>
            </a:endParaRPr>
          </a:p>
        </p:txBody>
      </p:sp>
      <p:sp>
        <p:nvSpPr>
          <p:cNvPr id="3" name="TextBox 2">
            <a:extLst>
              <a:ext uri="{FF2B5EF4-FFF2-40B4-BE49-F238E27FC236}">
                <a16:creationId xmlns:a16="http://schemas.microsoft.com/office/drawing/2014/main" id="{1E5C8407-DD96-08E4-3791-305E8385370D}"/>
              </a:ext>
            </a:extLst>
          </p:cNvPr>
          <p:cNvSpPr txBox="1"/>
          <p:nvPr/>
        </p:nvSpPr>
        <p:spPr>
          <a:xfrm>
            <a:off x="6843712" y="1971676"/>
            <a:ext cx="1957387" cy="1200329"/>
          </a:xfrm>
          <a:prstGeom prst="rect">
            <a:avLst/>
          </a:prstGeom>
          <a:noFill/>
        </p:spPr>
        <p:txBody>
          <a:bodyPr wrap="square" rtlCol="0">
            <a:spAutoFit/>
          </a:bodyPr>
          <a:lstStyle/>
          <a:p>
            <a:pPr algn="ctr"/>
            <a:r>
              <a:rPr lang="en-US" dirty="0"/>
              <a:t>What can we say about the population of Madagascar?</a:t>
            </a:r>
          </a:p>
        </p:txBody>
      </p:sp>
      <p:sp>
        <p:nvSpPr>
          <p:cNvPr id="6" name="TextBox 5">
            <a:extLst>
              <a:ext uri="{FF2B5EF4-FFF2-40B4-BE49-F238E27FC236}">
                <a16:creationId xmlns:a16="http://schemas.microsoft.com/office/drawing/2014/main" id="{3D04396F-3713-169F-8718-662172754D50}"/>
              </a:ext>
            </a:extLst>
          </p:cNvPr>
          <p:cNvSpPr txBox="1"/>
          <p:nvPr/>
        </p:nvSpPr>
        <p:spPr>
          <a:xfrm>
            <a:off x="6843712" y="3814673"/>
            <a:ext cx="1957387" cy="1477328"/>
          </a:xfrm>
          <a:prstGeom prst="rect">
            <a:avLst/>
          </a:prstGeom>
          <a:noFill/>
        </p:spPr>
        <p:txBody>
          <a:bodyPr wrap="square" rtlCol="0">
            <a:spAutoFit/>
          </a:bodyPr>
          <a:lstStyle/>
          <a:p>
            <a:pPr algn="ctr"/>
            <a:r>
              <a:rPr lang="en-US" dirty="0"/>
              <a:t>How would a model help us? What kind of model should we use?</a:t>
            </a:r>
          </a:p>
        </p:txBody>
      </p:sp>
    </p:spTree>
    <p:extLst>
      <p:ext uri="{BB962C8B-B14F-4D97-AF65-F5344CB8AC3E}">
        <p14:creationId xmlns:p14="http://schemas.microsoft.com/office/powerpoint/2010/main" val="287874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
        <p:nvSpPr>
          <p:cNvPr id="2" name="Rounded Rectangle 1">
            <a:extLst>
              <a:ext uri="{FF2B5EF4-FFF2-40B4-BE49-F238E27FC236}">
                <a16:creationId xmlns:a16="http://schemas.microsoft.com/office/drawing/2014/main" id="{DC0F7FC2-EB17-E540-A294-68A3B5A5F163}"/>
              </a:ext>
            </a:extLst>
          </p:cNvPr>
          <p:cNvSpPr/>
          <p:nvPr/>
        </p:nvSpPr>
        <p:spPr>
          <a:xfrm>
            <a:off x="1916081" y="2144684"/>
            <a:ext cx="5548747" cy="16904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BD9C71A-85E2-5B47-8614-5510793E7876}"/>
              </a:ext>
            </a:extLst>
          </p:cNvPr>
          <p:cNvSpPr/>
          <p:nvPr/>
        </p:nvSpPr>
        <p:spPr>
          <a:xfrm>
            <a:off x="1517071" y="4920997"/>
            <a:ext cx="5947758" cy="16904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07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
        <p:nvSpPr>
          <p:cNvPr id="7" name="Rounded Rectangle 6">
            <a:extLst>
              <a:ext uri="{FF2B5EF4-FFF2-40B4-BE49-F238E27FC236}">
                <a16:creationId xmlns:a16="http://schemas.microsoft.com/office/drawing/2014/main" id="{3984FF0C-3B69-7140-853D-9D0157EADE4A}"/>
              </a:ext>
            </a:extLst>
          </p:cNvPr>
          <p:cNvSpPr/>
          <p:nvPr/>
        </p:nvSpPr>
        <p:spPr>
          <a:xfrm>
            <a:off x="1916081" y="2693323"/>
            <a:ext cx="5548747" cy="11750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D371003-A38B-F249-B295-48465E6EB126}"/>
              </a:ext>
            </a:extLst>
          </p:cNvPr>
          <p:cNvSpPr/>
          <p:nvPr/>
        </p:nvSpPr>
        <p:spPr>
          <a:xfrm>
            <a:off x="1517071" y="5469636"/>
            <a:ext cx="5947758" cy="11750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2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
        <p:nvSpPr>
          <p:cNvPr id="7" name="Rounded Rectangle 6">
            <a:extLst>
              <a:ext uri="{FF2B5EF4-FFF2-40B4-BE49-F238E27FC236}">
                <a16:creationId xmlns:a16="http://schemas.microsoft.com/office/drawing/2014/main" id="{78A01578-D6F4-924E-B1C4-54D0B044AFB7}"/>
              </a:ext>
            </a:extLst>
          </p:cNvPr>
          <p:cNvSpPr/>
          <p:nvPr/>
        </p:nvSpPr>
        <p:spPr>
          <a:xfrm>
            <a:off x="1916081" y="3241963"/>
            <a:ext cx="5548747" cy="65969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73A8D63-2DC3-D24F-B609-D1EF2645CF9B}"/>
              </a:ext>
            </a:extLst>
          </p:cNvPr>
          <p:cNvSpPr/>
          <p:nvPr/>
        </p:nvSpPr>
        <p:spPr>
          <a:xfrm>
            <a:off x="1517071" y="6018276"/>
            <a:ext cx="5947758" cy="6596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39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Tree>
    <p:extLst>
      <p:ext uri="{BB962C8B-B14F-4D97-AF65-F5344CB8AC3E}">
        <p14:creationId xmlns:p14="http://schemas.microsoft.com/office/powerpoint/2010/main" val="410617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t>Understand the difference between statistical and mechanistic models</a:t>
            </a:r>
            <a:br>
              <a:rPr lang="en-US" sz="2600" dirty="0"/>
            </a:br>
            <a:r>
              <a:rPr lang="en-US" sz="2600" dirty="0" err="1">
                <a:solidFill>
                  <a:srgbClr val="0070C0"/>
                </a:solidFill>
              </a:rPr>
              <a:t>Comprendre</a:t>
            </a:r>
            <a:r>
              <a:rPr lang="en-US" sz="2600" dirty="0">
                <a:solidFill>
                  <a:srgbClr val="0070C0"/>
                </a:solidFill>
              </a:rPr>
              <a:t> la </a:t>
            </a:r>
            <a:r>
              <a:rPr lang="en-US" sz="2600" dirty="0" err="1">
                <a:solidFill>
                  <a:srgbClr val="0070C0"/>
                </a:solidFill>
              </a:rPr>
              <a:t>différence</a:t>
            </a:r>
            <a:r>
              <a:rPr lang="en-US" sz="2600" dirty="0">
                <a:solidFill>
                  <a:srgbClr val="0070C0"/>
                </a:solidFill>
              </a:rPr>
              <a:t> entre les </a:t>
            </a:r>
            <a:r>
              <a:rPr lang="en-US" sz="2600" dirty="0" err="1">
                <a:solidFill>
                  <a:srgbClr val="0070C0"/>
                </a:solidFill>
              </a:rPr>
              <a:t>modèles</a:t>
            </a:r>
            <a:r>
              <a:rPr lang="en-US" sz="2600" dirty="0">
                <a:solidFill>
                  <a:srgbClr val="0070C0"/>
                </a:solidFill>
              </a:rPr>
              <a:t> </a:t>
            </a:r>
            <a:r>
              <a:rPr lang="en-US" sz="2600" dirty="0" err="1">
                <a:solidFill>
                  <a:srgbClr val="0070C0"/>
                </a:solidFill>
              </a:rPr>
              <a:t>statistiques</a:t>
            </a:r>
            <a:r>
              <a:rPr lang="en-US" sz="2600" dirty="0">
                <a:solidFill>
                  <a:srgbClr val="0070C0"/>
                </a:solidFill>
              </a:rPr>
              <a:t> et </a:t>
            </a:r>
            <a:r>
              <a:rPr lang="en-US" sz="2600" dirty="0" err="1">
                <a:solidFill>
                  <a:srgbClr val="0070C0"/>
                </a:solidFill>
              </a:rPr>
              <a:t>mécanistes</a:t>
            </a:r>
            <a:r>
              <a:rPr lang="en-US" sz="2600" dirty="0">
                <a:solidFill>
                  <a:srgbClr val="0070C0"/>
                </a:solidFill>
              </a:rPr>
              <a:t>.</a:t>
            </a:r>
          </a:p>
          <a:p>
            <a:endParaRPr lang="en-US" sz="2600" dirty="0">
              <a:solidFill>
                <a:srgbClr val="0070C0"/>
              </a:solidFill>
            </a:endParaRPr>
          </a:p>
          <a:p>
            <a:r>
              <a:rPr lang="en-US" sz="2600" dirty="0"/>
              <a:t>Understand how to formalize and conceptualize compartmental models</a:t>
            </a:r>
            <a:br>
              <a:rPr lang="en-US" sz="2600" dirty="0"/>
            </a:br>
            <a:r>
              <a:rPr lang="en-US" sz="2600" dirty="0" err="1">
                <a:solidFill>
                  <a:srgbClr val="0070C0"/>
                </a:solidFill>
              </a:rPr>
              <a:t>Comprendre</a:t>
            </a:r>
            <a:r>
              <a:rPr lang="en-US" sz="2600" dirty="0">
                <a:solidFill>
                  <a:srgbClr val="0070C0"/>
                </a:solidFill>
              </a:rPr>
              <a:t> comment on </a:t>
            </a:r>
            <a:r>
              <a:rPr lang="en-US" sz="2600" dirty="0" err="1">
                <a:solidFill>
                  <a:srgbClr val="0070C0"/>
                </a:solidFill>
              </a:rPr>
              <a:t>peut</a:t>
            </a:r>
            <a:r>
              <a:rPr lang="en-US" sz="2600" dirty="0">
                <a:solidFill>
                  <a:srgbClr val="0070C0"/>
                </a:solidFill>
              </a:rPr>
              <a:t> </a:t>
            </a:r>
            <a:r>
              <a:rPr lang="en-US" sz="2600" dirty="0" err="1">
                <a:solidFill>
                  <a:srgbClr val="0070C0"/>
                </a:solidFill>
              </a:rPr>
              <a:t>formuler</a:t>
            </a:r>
            <a:r>
              <a:rPr lang="en-US" sz="2600" dirty="0">
                <a:solidFill>
                  <a:srgbClr val="0070C0"/>
                </a:solidFill>
              </a:rPr>
              <a:t> et </a:t>
            </a:r>
            <a:r>
              <a:rPr lang="en-US" sz="2600" dirty="0" err="1">
                <a:solidFill>
                  <a:srgbClr val="0070C0"/>
                </a:solidFill>
              </a:rPr>
              <a:t>conceptualiser</a:t>
            </a:r>
            <a:r>
              <a:rPr lang="en-US" sz="2600" dirty="0">
                <a:solidFill>
                  <a:srgbClr val="0070C0"/>
                </a:solidFill>
              </a:rPr>
              <a:t> les </a:t>
            </a:r>
            <a:r>
              <a:rPr lang="en-US" sz="2600" dirty="0" err="1">
                <a:solidFill>
                  <a:srgbClr val="0070C0"/>
                </a:solidFill>
              </a:rPr>
              <a:t>modèles</a:t>
            </a:r>
            <a:r>
              <a:rPr lang="en-US" sz="2600" dirty="0">
                <a:solidFill>
                  <a:srgbClr val="0070C0"/>
                </a:solidFill>
              </a:rPr>
              <a:t> </a:t>
            </a:r>
            <a:r>
              <a:rPr lang="en-US" sz="2600" dirty="0" err="1">
                <a:solidFill>
                  <a:srgbClr val="0070C0"/>
                </a:solidFill>
              </a:rPr>
              <a:t>compartimentés</a:t>
            </a:r>
            <a:endParaRPr lang="en-US" sz="2600" dirty="0">
              <a:solidFill>
                <a:srgbClr val="0070C0"/>
              </a:solidFill>
            </a:endParaRPr>
          </a:p>
          <a:p>
            <a:r>
              <a:rPr lang="en-US" sz="2600" dirty="0">
                <a:solidFill>
                  <a:srgbClr val="0070C0"/>
                </a:solidFill>
              </a:rPr>
              <a:t> </a:t>
            </a:r>
          </a:p>
          <a:p>
            <a:r>
              <a:rPr lang="en-US" sz="2600" dirty="0"/>
              <a:t>Example: population growth, predator prey, SIR models</a:t>
            </a:r>
          </a:p>
          <a:p>
            <a:endParaRPr lang="en-US" sz="2600" dirty="0"/>
          </a:p>
        </p:txBody>
      </p:sp>
      <p:sp>
        <p:nvSpPr>
          <p:cNvPr id="5" name="Rectangle 4">
            <a:extLst>
              <a:ext uri="{FF2B5EF4-FFF2-40B4-BE49-F238E27FC236}">
                <a16:creationId xmlns:a16="http://schemas.microsoft.com/office/drawing/2014/main" id="{1D050BF7-5241-FA48-BD86-78B6CA99FF3E}"/>
              </a:ext>
            </a:extLst>
          </p:cNvPr>
          <p:cNvSpPr/>
          <p:nvPr/>
        </p:nvSpPr>
        <p:spPr>
          <a:xfrm>
            <a:off x="695153" y="1684943"/>
            <a:ext cx="7753694" cy="4807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82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71A146-58EA-DF42-8BEB-FDD9AE8BAEBE}"/>
              </a:ext>
            </a:extLst>
          </p:cNvPr>
          <p:cNvSpPr/>
          <p:nvPr/>
        </p:nvSpPr>
        <p:spPr>
          <a:xfrm>
            <a:off x="606829" y="3518345"/>
            <a:ext cx="7930342" cy="2492990"/>
          </a:xfrm>
          <a:prstGeom prst="rect">
            <a:avLst/>
          </a:prstGeom>
        </p:spPr>
        <p:txBody>
          <a:bodyPr wrap="square">
            <a:spAutoFit/>
          </a:bodyPr>
          <a:lstStyle/>
          <a:p>
            <a:pPr algn="ctr"/>
            <a:r>
              <a:rPr lang="en-US" sz="2600" b="1" dirty="0">
                <a:effectLst/>
                <a:latin typeface="Helvetica" pitchFamily="2" charset="0"/>
              </a:rPr>
              <a:t>How does the population of Madagascar grow over time?</a:t>
            </a:r>
          </a:p>
          <a:p>
            <a:pPr algn="ctr"/>
            <a:br>
              <a:rPr lang="en-US" sz="2600" b="1" dirty="0">
                <a:solidFill>
                  <a:srgbClr val="0365C0"/>
                </a:solidFill>
                <a:effectLst/>
                <a:latin typeface="Helvetica" pitchFamily="2" charset="0"/>
              </a:rPr>
            </a:br>
            <a:r>
              <a:rPr lang="en-US" sz="2600" b="1" dirty="0">
                <a:solidFill>
                  <a:srgbClr val="0365C0"/>
                </a:solidFill>
                <a:effectLst/>
                <a:latin typeface="Helvetica" pitchFamily="2" charset="0"/>
              </a:rPr>
              <a:t>Comment </a:t>
            </a:r>
            <a:r>
              <a:rPr lang="en-US" sz="2600" b="1" dirty="0" err="1">
                <a:solidFill>
                  <a:srgbClr val="0365C0"/>
                </a:solidFill>
                <a:effectLst/>
                <a:latin typeface="Helvetica" pitchFamily="2" charset="0"/>
              </a:rPr>
              <a:t>est-ce</a:t>
            </a:r>
            <a:r>
              <a:rPr lang="en-US" sz="2600" b="1" dirty="0">
                <a:solidFill>
                  <a:srgbClr val="0365C0"/>
                </a:solidFill>
                <a:effectLst/>
                <a:latin typeface="Helvetica" pitchFamily="2" charset="0"/>
              </a:rPr>
              <a:t> que la population de Madagascar </a:t>
            </a:r>
            <a:r>
              <a:rPr lang="en-US" sz="2600" b="1" dirty="0" err="1">
                <a:solidFill>
                  <a:srgbClr val="0365C0"/>
                </a:solidFill>
                <a:effectLst/>
                <a:latin typeface="Helvetica" pitchFamily="2" charset="0"/>
              </a:rPr>
              <a:t>s’augmente</a:t>
            </a:r>
            <a:r>
              <a:rPr lang="en-US" sz="2600" b="1" dirty="0">
                <a:solidFill>
                  <a:srgbClr val="0365C0"/>
                </a:solidFill>
                <a:effectLst/>
                <a:latin typeface="Helvetica" pitchFamily="2" charset="0"/>
              </a:rPr>
              <a:t> avec le passage du temps?</a:t>
            </a:r>
            <a:endParaRPr lang="en-US" sz="2600" dirty="0">
              <a:solidFill>
                <a:srgbClr val="0365C0"/>
              </a:solidFill>
              <a:effectLst/>
              <a:latin typeface="Helvetica" pitchFamily="2" charset="0"/>
            </a:endParaRPr>
          </a:p>
        </p:txBody>
      </p:sp>
      <p:sp>
        <p:nvSpPr>
          <p:cNvPr id="6" name="Rectangle 5">
            <a:extLst>
              <a:ext uri="{FF2B5EF4-FFF2-40B4-BE49-F238E27FC236}">
                <a16:creationId xmlns:a16="http://schemas.microsoft.com/office/drawing/2014/main" id="{7A28A200-3D63-514B-AC6B-E21118E7DEE4}"/>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solidFill>
                  <a:srgbClr val="000000"/>
                </a:solidFill>
                <a:effectLst/>
                <a:latin typeface="Helvetica Light" panose="020B0403020202020204" pitchFamily="34" charset="0"/>
              </a:rPr>
              <a:t>1. Populations are divided into compartments</a:t>
            </a:r>
          </a:p>
          <a:p>
            <a:pPr algn="ctr"/>
            <a:r>
              <a:rPr lang="en-US" dirty="0">
                <a:solidFill>
                  <a:srgbClr val="000000"/>
                </a:solidFill>
                <a:effectLst/>
                <a:latin typeface="Helvetica Light" panose="020B0403020202020204" pitchFamily="34" charset="0"/>
              </a:rPr>
              <a:t>2.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3. Rates of transferring between compartments </a:t>
            </a:r>
          </a:p>
          <a:p>
            <a:pPr algn="ctr"/>
            <a:r>
              <a:rPr lang="en-US" dirty="0">
                <a:solidFill>
                  <a:srgbClr val="000000"/>
                </a:solidFill>
                <a:effectLst/>
                <a:latin typeface="Helvetica Light" panose="020B0403020202020204" pitchFamily="34" charset="0"/>
              </a:rPr>
              <a:t>are expressed mathematically </a:t>
            </a:r>
          </a:p>
          <a:p>
            <a:pPr algn="ctr"/>
            <a:r>
              <a:rPr lang="en-US" dirty="0">
                <a:solidFill>
                  <a:srgbClr val="000000"/>
                </a:solidFill>
                <a:latin typeface="Helvetica Light" panose="020B0403020202020204" pitchFamily="34" charset="0"/>
              </a:rPr>
              <a:t>4. Individuals within a compartment are homogenously mix</a:t>
            </a:r>
            <a:endParaRPr lang="en-US"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5D5B2B59-3E2B-C34F-A48D-EE893C4DAFC2}"/>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214744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1895AB-1D2E-304F-A01F-B920B9215031}"/>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solidFill>
                  <a:srgbClr val="000000"/>
                </a:solidFill>
                <a:effectLst/>
                <a:latin typeface="Helvetica Light" panose="020B0403020202020204" pitchFamily="34" charset="0"/>
              </a:rPr>
              <a:t>2.</a:t>
            </a:r>
            <a:r>
              <a:rPr lang="en-US" dirty="0">
                <a:solidFill>
                  <a:srgbClr val="000000"/>
                </a:solidFill>
                <a:latin typeface="Helvetica Light" panose="020B0403020202020204" pitchFamily="34" charset="0"/>
              </a:rPr>
              <a:t> Individuals within a compartment are homogenously mixed</a:t>
            </a:r>
            <a:r>
              <a:rPr lang="en-US" dirty="0">
                <a:solidFill>
                  <a:srgbClr val="000000"/>
                </a:solidFill>
                <a:effectLst/>
                <a:latin typeface="Helvetica Light" panose="020B0403020202020204" pitchFamily="34" charset="0"/>
              </a:rPr>
              <a:t> </a:t>
            </a:r>
          </a:p>
          <a:p>
            <a:pPr algn="ctr"/>
            <a:r>
              <a:rPr lang="en-US" dirty="0">
                <a:solidFill>
                  <a:srgbClr val="000000"/>
                </a:solidFill>
                <a:latin typeface="Helvetica Light" panose="020B0403020202020204" pitchFamily="34" charset="0"/>
              </a:rPr>
              <a:t>3. </a:t>
            </a:r>
            <a:r>
              <a:rPr lang="en-US" dirty="0">
                <a:solidFill>
                  <a:srgbClr val="000000"/>
                </a:solidFill>
                <a:effectLst/>
                <a:latin typeface="Helvetica Light" panose="020B0403020202020204" pitchFamily="34" charset="0"/>
              </a:rPr>
              <a:t>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C06DEE75-D303-A341-9D75-ADC140D8DED8}"/>
              </a:ext>
            </a:extLst>
          </p:cNvPr>
          <p:cNvSpPr/>
          <p:nvPr/>
        </p:nvSpPr>
        <p:spPr>
          <a:xfrm>
            <a:off x="3333403" y="3429000"/>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2" name="TextBox 1">
            <a:extLst>
              <a:ext uri="{FF2B5EF4-FFF2-40B4-BE49-F238E27FC236}">
                <a16:creationId xmlns:a16="http://schemas.microsoft.com/office/drawing/2014/main" id="{09EBD397-3C4C-89C2-2CCF-DE66252CFC97}"/>
              </a:ext>
            </a:extLst>
          </p:cNvPr>
          <p:cNvSpPr txBox="1"/>
          <p:nvPr/>
        </p:nvSpPr>
        <p:spPr>
          <a:xfrm>
            <a:off x="575212" y="4234197"/>
            <a:ext cx="2758191" cy="369332"/>
          </a:xfrm>
          <a:prstGeom prst="rect">
            <a:avLst/>
          </a:prstGeom>
          <a:noFill/>
        </p:spPr>
        <p:txBody>
          <a:bodyPr wrap="square" rtlCol="0">
            <a:spAutoFit/>
          </a:bodyPr>
          <a:lstStyle/>
          <a:p>
            <a:r>
              <a:rPr lang="en-US" dirty="0"/>
              <a:t>Square = compartment</a:t>
            </a:r>
          </a:p>
        </p:txBody>
      </p:sp>
      <p:sp>
        <p:nvSpPr>
          <p:cNvPr id="3" name="TextBox 2">
            <a:extLst>
              <a:ext uri="{FF2B5EF4-FFF2-40B4-BE49-F238E27FC236}">
                <a16:creationId xmlns:a16="http://schemas.microsoft.com/office/drawing/2014/main" id="{7DEC20E4-B144-631D-0644-1B6F88AFCF15}"/>
              </a:ext>
            </a:extLst>
          </p:cNvPr>
          <p:cNvSpPr txBox="1"/>
          <p:nvPr/>
        </p:nvSpPr>
        <p:spPr>
          <a:xfrm>
            <a:off x="6109080" y="4155761"/>
            <a:ext cx="2758191" cy="646331"/>
          </a:xfrm>
          <a:prstGeom prst="rect">
            <a:avLst/>
          </a:prstGeom>
          <a:noFill/>
        </p:spPr>
        <p:txBody>
          <a:bodyPr wrap="square" rtlCol="0">
            <a:spAutoFit/>
          </a:bodyPr>
          <a:lstStyle/>
          <a:p>
            <a:pPr algn="ctr"/>
            <a:r>
              <a:rPr lang="en-US" dirty="0"/>
              <a:t>N = state variable = the data we want to explain</a:t>
            </a:r>
          </a:p>
        </p:txBody>
      </p:sp>
      <p:sp>
        <p:nvSpPr>
          <p:cNvPr id="6" name="TextBox 5">
            <a:extLst>
              <a:ext uri="{FF2B5EF4-FFF2-40B4-BE49-F238E27FC236}">
                <a16:creationId xmlns:a16="http://schemas.microsoft.com/office/drawing/2014/main" id="{F0E10C99-6D97-17E4-DC53-04690EF49B67}"/>
              </a:ext>
            </a:extLst>
          </p:cNvPr>
          <p:cNvSpPr txBox="1"/>
          <p:nvPr/>
        </p:nvSpPr>
        <p:spPr>
          <a:xfrm>
            <a:off x="3192903" y="5865691"/>
            <a:ext cx="2758191" cy="646331"/>
          </a:xfrm>
          <a:prstGeom prst="rect">
            <a:avLst/>
          </a:prstGeom>
          <a:noFill/>
        </p:spPr>
        <p:txBody>
          <a:bodyPr wrap="square" rtlCol="0">
            <a:spAutoFit/>
          </a:bodyPr>
          <a:lstStyle/>
          <a:p>
            <a:pPr algn="ctr"/>
            <a:r>
              <a:rPr lang="en-US" dirty="0"/>
              <a:t>What is the </a:t>
            </a:r>
            <a:r>
              <a:rPr lang="en-US" b="1" i="1" dirty="0"/>
              <a:t>precise</a:t>
            </a:r>
            <a:r>
              <a:rPr lang="en-US" dirty="0"/>
              <a:t> definition of N?</a:t>
            </a:r>
          </a:p>
        </p:txBody>
      </p:sp>
    </p:spTree>
    <p:extLst>
      <p:ext uri="{BB962C8B-B14F-4D97-AF65-F5344CB8AC3E}">
        <p14:creationId xmlns:p14="http://schemas.microsoft.com/office/powerpoint/2010/main" val="275315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1895AB-1D2E-304F-A01F-B920B9215031}"/>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a:t>
            </a:r>
            <a:r>
              <a:rPr lang="en-US" b="1" dirty="0">
                <a:solidFill>
                  <a:srgbClr val="FF0000"/>
                </a:solidFill>
                <a:latin typeface="Helvetica Light" panose="020B0403020202020204" pitchFamily="34" charset="0"/>
              </a:rPr>
              <a:t> Individuals within a compartment are homogenously mixed</a:t>
            </a:r>
            <a:r>
              <a:rPr lang="en-US" b="1" dirty="0">
                <a:solidFill>
                  <a:srgbClr val="FF0000"/>
                </a:solidFill>
                <a:effectLst/>
                <a:latin typeface="Helvetica Light" panose="020B0403020202020204" pitchFamily="34" charset="0"/>
              </a:rPr>
              <a:t> </a:t>
            </a:r>
          </a:p>
          <a:p>
            <a:pPr algn="ctr"/>
            <a:r>
              <a:rPr lang="en-US" dirty="0">
                <a:solidFill>
                  <a:srgbClr val="000000"/>
                </a:solidFill>
                <a:latin typeface="Helvetica Light" panose="020B0403020202020204" pitchFamily="34" charset="0"/>
              </a:rPr>
              <a:t>3. </a:t>
            </a:r>
            <a:r>
              <a:rPr lang="en-US" dirty="0">
                <a:solidFill>
                  <a:srgbClr val="000000"/>
                </a:solidFill>
                <a:effectLst/>
                <a:latin typeface="Helvetica Light" panose="020B0403020202020204" pitchFamily="34" charset="0"/>
              </a:rPr>
              <a:t>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1068B1FB-E295-9605-FE06-30DA6FB47B01}"/>
              </a:ext>
            </a:extLst>
          </p:cNvPr>
          <p:cNvSpPr/>
          <p:nvPr/>
        </p:nvSpPr>
        <p:spPr>
          <a:xfrm>
            <a:off x="3333403" y="3429000"/>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pic>
        <p:nvPicPr>
          <p:cNvPr id="1026" name="Picture 2" descr="Madagascar Map | Detailed Maps of Republic of Madagascar">
            <a:extLst>
              <a:ext uri="{FF2B5EF4-FFF2-40B4-BE49-F238E27FC236}">
                <a16:creationId xmlns:a16="http://schemas.microsoft.com/office/drawing/2014/main" id="{64CFAEF0-B72C-7D4A-A0FB-65D439E7B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19" y="2690336"/>
            <a:ext cx="2606040" cy="312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14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1895AB-1D2E-304F-A01F-B920B9215031}"/>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a:t>
            </a:r>
            <a:r>
              <a:rPr lang="en-US" b="1" dirty="0">
                <a:solidFill>
                  <a:srgbClr val="FF0000"/>
                </a:solidFill>
                <a:latin typeface="Helvetica Light" panose="020B0403020202020204" pitchFamily="34" charset="0"/>
              </a:rPr>
              <a:t> Individuals within a compartment are homogenously mixed</a:t>
            </a:r>
            <a:r>
              <a:rPr lang="en-US" b="1" dirty="0">
                <a:solidFill>
                  <a:srgbClr val="FF0000"/>
                </a:solidFill>
                <a:effectLst/>
                <a:latin typeface="Helvetica Light" panose="020B0403020202020204" pitchFamily="34" charset="0"/>
              </a:rPr>
              <a:t> </a:t>
            </a:r>
          </a:p>
          <a:p>
            <a:pPr algn="ctr"/>
            <a:r>
              <a:rPr lang="en-US" dirty="0">
                <a:solidFill>
                  <a:srgbClr val="000000"/>
                </a:solidFill>
                <a:latin typeface="Helvetica Light" panose="020B0403020202020204" pitchFamily="34" charset="0"/>
              </a:rPr>
              <a:t>3. </a:t>
            </a:r>
            <a:r>
              <a:rPr lang="en-US" dirty="0">
                <a:solidFill>
                  <a:srgbClr val="000000"/>
                </a:solidFill>
                <a:effectLst/>
                <a:latin typeface="Helvetica Light" panose="020B0403020202020204" pitchFamily="34" charset="0"/>
              </a:rPr>
              <a:t>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C06DEE75-D303-A341-9D75-ADC140D8DED8}"/>
              </a:ext>
            </a:extLst>
          </p:cNvPr>
          <p:cNvSpPr/>
          <p:nvPr/>
        </p:nvSpPr>
        <p:spPr>
          <a:xfrm>
            <a:off x="3333403" y="3429000"/>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pic>
        <p:nvPicPr>
          <p:cNvPr id="2050" name="Picture 2" descr="Madagascar Maps &amp; Facts - World Atlas">
            <a:extLst>
              <a:ext uri="{FF2B5EF4-FFF2-40B4-BE49-F238E27FC236}">
                <a16:creationId xmlns:a16="http://schemas.microsoft.com/office/drawing/2014/main" id="{29DA214F-6095-7029-35DA-BF125B5CE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9" y="2478677"/>
            <a:ext cx="20320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73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1895AB-1D2E-304F-A01F-B920B9215031}"/>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 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3. Rates of transferring between compartments </a:t>
            </a:r>
          </a:p>
          <a:p>
            <a:pPr algn="ctr"/>
            <a:r>
              <a:rPr lang="en-US" dirty="0">
                <a:solidFill>
                  <a:srgbClr val="000000"/>
                </a:solidFill>
                <a:effectLst/>
                <a:latin typeface="Helvetica Light" panose="020B0403020202020204" pitchFamily="34" charset="0"/>
              </a:rPr>
              <a:t>are expressed mathematically </a:t>
            </a:r>
          </a:p>
          <a:p>
            <a:pPr algn="ctr"/>
            <a:r>
              <a:rPr lang="en-US" dirty="0">
                <a:solidFill>
                  <a:srgbClr val="000000"/>
                </a:solidFill>
                <a:latin typeface="Helvetica Light" panose="020B0403020202020204" pitchFamily="34" charset="0"/>
              </a:rPr>
              <a:t>4. Individuals within a compartment are homogenously mix</a:t>
            </a:r>
            <a:endParaRPr lang="en-US"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15BBF93C-DA96-2D41-BA84-5F2648592C49}"/>
              </a:ext>
            </a:extLst>
          </p:cNvPr>
          <p:cNvSpPr/>
          <p:nvPr/>
        </p:nvSpPr>
        <p:spPr>
          <a:xfrm>
            <a:off x="2468691" y="5836631"/>
            <a:ext cx="4475904"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p>
        </p:txBody>
      </p:sp>
      <p:sp>
        <p:nvSpPr>
          <p:cNvPr id="6" name="Rectangle 5">
            <a:extLst>
              <a:ext uri="{FF2B5EF4-FFF2-40B4-BE49-F238E27FC236}">
                <a16:creationId xmlns:a16="http://schemas.microsoft.com/office/drawing/2014/main" id="{CDEFF1FC-9A3D-FD47-90F9-15BD6541E29D}"/>
              </a:ext>
            </a:extLst>
          </p:cNvPr>
          <p:cNvSpPr/>
          <p:nvPr/>
        </p:nvSpPr>
        <p:spPr>
          <a:xfrm>
            <a:off x="3291838" y="3213556"/>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Tree>
    <p:extLst>
      <p:ext uri="{BB962C8B-B14F-4D97-AF65-F5344CB8AC3E}">
        <p14:creationId xmlns:p14="http://schemas.microsoft.com/office/powerpoint/2010/main" val="1151450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cxnSp>
        <p:nvCxnSpPr>
          <p:cNvPr id="3" name="Curved Connector 2">
            <a:extLst>
              <a:ext uri="{FF2B5EF4-FFF2-40B4-BE49-F238E27FC236}">
                <a16:creationId xmlns:a16="http://schemas.microsoft.com/office/drawing/2014/main" id="{BE87E343-8B48-8143-8A0F-7BEA2446F9DF}"/>
              </a:ext>
            </a:extLst>
          </p:cNvPr>
          <p:cNvCxnSpPr>
            <a:cxnSpLocks/>
          </p:cNvCxnSpPr>
          <p:nvPr/>
        </p:nvCxnSpPr>
        <p:spPr>
          <a:xfrm rot="16200000" flipH="1" flipV="1">
            <a:off x="3427738" y="3334665"/>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FF5D-2DB4-C146-B711-0495EFFB112D}"/>
              </a:ext>
            </a:extLst>
          </p:cNvPr>
          <p:cNvSpPr/>
          <p:nvPr/>
        </p:nvSpPr>
        <p:spPr>
          <a:xfrm>
            <a:off x="1904283" y="2986654"/>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CBA990C6-483E-654D-8C11-5A103934B313}"/>
              </a:ext>
            </a:extLst>
          </p:cNvPr>
          <p:cNvSpPr/>
          <p:nvPr/>
        </p:nvSpPr>
        <p:spPr>
          <a:xfrm>
            <a:off x="3333403" y="3429000"/>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7" name="Rectangle 16">
            <a:extLst>
              <a:ext uri="{FF2B5EF4-FFF2-40B4-BE49-F238E27FC236}">
                <a16:creationId xmlns:a16="http://schemas.microsoft.com/office/drawing/2014/main" id="{E5014657-44F1-2648-9A04-21884F0C473B}"/>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2" name="Rectangle 1">
            <a:extLst>
              <a:ext uri="{FF2B5EF4-FFF2-40B4-BE49-F238E27FC236}">
                <a16:creationId xmlns:a16="http://schemas.microsoft.com/office/drawing/2014/main" id="{744DC0ED-E47A-0DA7-073A-EB16F59CF25A}"/>
              </a:ext>
            </a:extLst>
          </p:cNvPr>
          <p:cNvSpPr/>
          <p:nvPr/>
        </p:nvSpPr>
        <p:spPr>
          <a:xfrm>
            <a:off x="2208762" y="6052075"/>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spTree>
    <p:extLst>
      <p:ext uri="{BB962C8B-B14F-4D97-AF65-F5344CB8AC3E}">
        <p14:creationId xmlns:p14="http://schemas.microsoft.com/office/powerpoint/2010/main" val="28467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15BBF93C-DA96-2D41-BA84-5F2648592C49}"/>
              </a:ext>
            </a:extLst>
          </p:cNvPr>
          <p:cNvSpPr/>
          <p:nvPr/>
        </p:nvSpPr>
        <p:spPr>
          <a:xfrm>
            <a:off x="1488218" y="6052075"/>
            <a:ext cx="6466835" cy="430887"/>
          </a:xfrm>
          <a:prstGeom prst="rect">
            <a:avLst/>
          </a:prstGeom>
        </p:spPr>
        <p:txBody>
          <a:bodyPr wrap="none">
            <a:spAutoFit/>
          </a:bodyPr>
          <a:lstStyle/>
          <a:p>
            <a:pPr algn="ctr"/>
            <a:r>
              <a:rPr lang="en-US" sz="2200" b="1" dirty="0">
                <a:solidFill>
                  <a:srgbClr val="0365C0"/>
                </a:solidFill>
                <a:effectLst/>
                <a:latin typeface="Helvetica" pitchFamily="2" charset="0"/>
              </a:rPr>
              <a:t>What is a big assumption we are making here?</a:t>
            </a:r>
            <a:endParaRPr lang="en-US" sz="2200" dirty="0">
              <a:solidFill>
                <a:srgbClr val="0365C0"/>
              </a:solidFill>
              <a:effectLst/>
              <a:latin typeface="Helvetica" pitchFamily="2" charset="0"/>
            </a:endParaRPr>
          </a:p>
        </p:txBody>
      </p:sp>
      <p:cxnSp>
        <p:nvCxnSpPr>
          <p:cNvPr id="3" name="Curved Connector 2">
            <a:extLst>
              <a:ext uri="{FF2B5EF4-FFF2-40B4-BE49-F238E27FC236}">
                <a16:creationId xmlns:a16="http://schemas.microsoft.com/office/drawing/2014/main" id="{BE87E343-8B48-8143-8A0F-7BEA2446F9DF}"/>
              </a:ext>
            </a:extLst>
          </p:cNvPr>
          <p:cNvCxnSpPr>
            <a:cxnSpLocks/>
          </p:cNvCxnSpPr>
          <p:nvPr/>
        </p:nvCxnSpPr>
        <p:spPr>
          <a:xfrm rot="16200000" flipH="1" flipV="1">
            <a:off x="3427738" y="3334665"/>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FF5D-2DB4-C146-B711-0495EFFB112D}"/>
              </a:ext>
            </a:extLst>
          </p:cNvPr>
          <p:cNvSpPr/>
          <p:nvPr/>
        </p:nvSpPr>
        <p:spPr>
          <a:xfrm>
            <a:off x="1904283" y="2986654"/>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0" name="Curved Connector 9">
            <a:extLst>
              <a:ext uri="{FF2B5EF4-FFF2-40B4-BE49-F238E27FC236}">
                <a16:creationId xmlns:a16="http://schemas.microsoft.com/office/drawing/2014/main" id="{546697C9-DA0C-8A4E-949F-E62213A4711E}"/>
              </a:ext>
            </a:extLst>
          </p:cNvPr>
          <p:cNvCxnSpPr>
            <a:cxnSpLocks/>
          </p:cNvCxnSpPr>
          <p:nvPr/>
        </p:nvCxnSpPr>
        <p:spPr>
          <a:xfrm flipV="1">
            <a:off x="5810596" y="4478927"/>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28133B-E970-DC41-8CF1-29D28FB8E64B}"/>
              </a:ext>
            </a:extLst>
          </p:cNvPr>
          <p:cNvSpPr/>
          <p:nvPr/>
        </p:nvSpPr>
        <p:spPr>
          <a:xfrm>
            <a:off x="5810596" y="3940318"/>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12" name="Rectangle 11">
            <a:extLst>
              <a:ext uri="{FF2B5EF4-FFF2-40B4-BE49-F238E27FC236}">
                <a16:creationId xmlns:a16="http://schemas.microsoft.com/office/drawing/2014/main" id="{02CCB48E-2E29-7B44-BF07-C7AEF98E3358}"/>
              </a:ext>
            </a:extLst>
          </p:cNvPr>
          <p:cNvSpPr/>
          <p:nvPr/>
        </p:nvSpPr>
        <p:spPr>
          <a:xfrm>
            <a:off x="3333403" y="3429000"/>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3" name="Rectangle 12">
            <a:extLst>
              <a:ext uri="{FF2B5EF4-FFF2-40B4-BE49-F238E27FC236}">
                <a16:creationId xmlns:a16="http://schemas.microsoft.com/office/drawing/2014/main" id="{28F74385-CFB3-364C-A3E7-6D0BD5A692DF}"/>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298804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cxnSp>
        <p:nvCxnSpPr>
          <p:cNvPr id="3" name="Curved Connector 2">
            <a:extLst>
              <a:ext uri="{FF2B5EF4-FFF2-40B4-BE49-F238E27FC236}">
                <a16:creationId xmlns:a16="http://schemas.microsoft.com/office/drawing/2014/main" id="{BE87E343-8B48-8143-8A0F-7BEA2446F9DF}"/>
              </a:ext>
            </a:extLst>
          </p:cNvPr>
          <p:cNvCxnSpPr>
            <a:cxnSpLocks/>
          </p:cNvCxnSpPr>
          <p:nvPr/>
        </p:nvCxnSpPr>
        <p:spPr>
          <a:xfrm rot="16200000" flipH="1" flipV="1">
            <a:off x="3427738" y="3334665"/>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FF5D-2DB4-C146-B711-0495EFFB112D}"/>
              </a:ext>
            </a:extLst>
          </p:cNvPr>
          <p:cNvSpPr/>
          <p:nvPr/>
        </p:nvSpPr>
        <p:spPr>
          <a:xfrm>
            <a:off x="1904283" y="2986654"/>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0" name="Curved Connector 9">
            <a:extLst>
              <a:ext uri="{FF2B5EF4-FFF2-40B4-BE49-F238E27FC236}">
                <a16:creationId xmlns:a16="http://schemas.microsoft.com/office/drawing/2014/main" id="{546697C9-DA0C-8A4E-949F-E62213A4711E}"/>
              </a:ext>
            </a:extLst>
          </p:cNvPr>
          <p:cNvCxnSpPr>
            <a:cxnSpLocks/>
          </p:cNvCxnSpPr>
          <p:nvPr/>
        </p:nvCxnSpPr>
        <p:spPr>
          <a:xfrm flipV="1">
            <a:off x="5810596" y="4478927"/>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28133B-E970-DC41-8CF1-29D28FB8E64B}"/>
              </a:ext>
            </a:extLst>
          </p:cNvPr>
          <p:cNvSpPr/>
          <p:nvPr/>
        </p:nvSpPr>
        <p:spPr>
          <a:xfrm>
            <a:off x="5810596" y="3940318"/>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2" name="Rectangle 1">
            <a:extLst>
              <a:ext uri="{FF2B5EF4-FFF2-40B4-BE49-F238E27FC236}">
                <a16:creationId xmlns:a16="http://schemas.microsoft.com/office/drawing/2014/main" id="{5349713E-5FDC-E041-8C91-A108B683510A}"/>
              </a:ext>
            </a:extLst>
          </p:cNvPr>
          <p:cNvSpPr/>
          <p:nvPr/>
        </p:nvSpPr>
        <p:spPr>
          <a:xfrm>
            <a:off x="1533322" y="5774208"/>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CC9C4031-2EE8-C049-B3AE-E4AF63B740E0}"/>
              </a:ext>
            </a:extLst>
          </p:cNvPr>
          <p:cNvSpPr/>
          <p:nvPr/>
        </p:nvSpPr>
        <p:spPr>
          <a:xfrm>
            <a:off x="3333403" y="5528855"/>
            <a:ext cx="4713317" cy="817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21F951-00EE-074E-BE84-4715A1AD2792}"/>
              </a:ext>
            </a:extLst>
          </p:cNvPr>
          <p:cNvSpPr/>
          <p:nvPr/>
        </p:nvSpPr>
        <p:spPr>
          <a:xfrm>
            <a:off x="3333403" y="3429000"/>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3" name="Rectangle 12">
            <a:extLst>
              <a:ext uri="{FF2B5EF4-FFF2-40B4-BE49-F238E27FC236}">
                <a16:creationId xmlns:a16="http://schemas.microsoft.com/office/drawing/2014/main" id="{D26316B6-5014-6942-991B-AF03725D678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9130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cxnSp>
        <p:nvCxnSpPr>
          <p:cNvPr id="3" name="Curved Connector 2">
            <a:extLst>
              <a:ext uri="{FF2B5EF4-FFF2-40B4-BE49-F238E27FC236}">
                <a16:creationId xmlns:a16="http://schemas.microsoft.com/office/drawing/2014/main" id="{BE87E343-8B48-8143-8A0F-7BEA2446F9DF}"/>
              </a:ext>
            </a:extLst>
          </p:cNvPr>
          <p:cNvCxnSpPr>
            <a:cxnSpLocks/>
          </p:cNvCxnSpPr>
          <p:nvPr/>
        </p:nvCxnSpPr>
        <p:spPr>
          <a:xfrm rot="16200000" flipH="1" flipV="1">
            <a:off x="3427738" y="3334665"/>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FF5D-2DB4-C146-B711-0495EFFB112D}"/>
              </a:ext>
            </a:extLst>
          </p:cNvPr>
          <p:cNvSpPr/>
          <p:nvPr/>
        </p:nvSpPr>
        <p:spPr>
          <a:xfrm>
            <a:off x="1904283" y="2986654"/>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0" name="Curved Connector 9">
            <a:extLst>
              <a:ext uri="{FF2B5EF4-FFF2-40B4-BE49-F238E27FC236}">
                <a16:creationId xmlns:a16="http://schemas.microsoft.com/office/drawing/2014/main" id="{546697C9-DA0C-8A4E-949F-E62213A4711E}"/>
              </a:ext>
            </a:extLst>
          </p:cNvPr>
          <p:cNvCxnSpPr>
            <a:cxnSpLocks/>
          </p:cNvCxnSpPr>
          <p:nvPr/>
        </p:nvCxnSpPr>
        <p:spPr>
          <a:xfrm flipV="1">
            <a:off x="5810596" y="4478927"/>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28133B-E970-DC41-8CF1-29D28FB8E64B}"/>
              </a:ext>
            </a:extLst>
          </p:cNvPr>
          <p:cNvSpPr/>
          <p:nvPr/>
        </p:nvSpPr>
        <p:spPr>
          <a:xfrm>
            <a:off x="5810596" y="3940318"/>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2" name="Rectangle 1">
            <a:extLst>
              <a:ext uri="{FF2B5EF4-FFF2-40B4-BE49-F238E27FC236}">
                <a16:creationId xmlns:a16="http://schemas.microsoft.com/office/drawing/2014/main" id="{5349713E-5FDC-E041-8C91-A108B683510A}"/>
              </a:ext>
            </a:extLst>
          </p:cNvPr>
          <p:cNvSpPr/>
          <p:nvPr/>
        </p:nvSpPr>
        <p:spPr>
          <a:xfrm>
            <a:off x="1533322" y="5774208"/>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CC9C4031-2EE8-C049-B3AE-E4AF63B740E0}"/>
              </a:ext>
            </a:extLst>
          </p:cNvPr>
          <p:cNvSpPr/>
          <p:nvPr/>
        </p:nvSpPr>
        <p:spPr>
          <a:xfrm>
            <a:off x="4883727" y="5631451"/>
            <a:ext cx="3175462" cy="817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CA1A6F-9D88-A44A-B40F-FE4D909E7A8B}"/>
              </a:ext>
            </a:extLst>
          </p:cNvPr>
          <p:cNvSpPr/>
          <p:nvPr/>
        </p:nvSpPr>
        <p:spPr>
          <a:xfrm>
            <a:off x="3333403" y="3429000"/>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5" name="Rectangle 14">
            <a:extLst>
              <a:ext uri="{FF2B5EF4-FFF2-40B4-BE49-F238E27FC236}">
                <a16:creationId xmlns:a16="http://schemas.microsoft.com/office/drawing/2014/main" id="{7CBB73A5-C0A7-9646-BBC8-F77A50B80FF1}"/>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2315112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cxnSp>
        <p:nvCxnSpPr>
          <p:cNvPr id="3" name="Curved Connector 2">
            <a:extLst>
              <a:ext uri="{FF2B5EF4-FFF2-40B4-BE49-F238E27FC236}">
                <a16:creationId xmlns:a16="http://schemas.microsoft.com/office/drawing/2014/main" id="{BE87E343-8B48-8143-8A0F-7BEA2446F9DF}"/>
              </a:ext>
            </a:extLst>
          </p:cNvPr>
          <p:cNvCxnSpPr>
            <a:cxnSpLocks/>
          </p:cNvCxnSpPr>
          <p:nvPr/>
        </p:nvCxnSpPr>
        <p:spPr>
          <a:xfrm rot="16200000" flipH="1" flipV="1">
            <a:off x="3427738" y="3334665"/>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FF5D-2DB4-C146-B711-0495EFFB112D}"/>
              </a:ext>
            </a:extLst>
          </p:cNvPr>
          <p:cNvSpPr/>
          <p:nvPr/>
        </p:nvSpPr>
        <p:spPr>
          <a:xfrm>
            <a:off x="1904283" y="2986654"/>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0" name="Curved Connector 9">
            <a:extLst>
              <a:ext uri="{FF2B5EF4-FFF2-40B4-BE49-F238E27FC236}">
                <a16:creationId xmlns:a16="http://schemas.microsoft.com/office/drawing/2014/main" id="{546697C9-DA0C-8A4E-949F-E62213A4711E}"/>
              </a:ext>
            </a:extLst>
          </p:cNvPr>
          <p:cNvCxnSpPr>
            <a:cxnSpLocks/>
          </p:cNvCxnSpPr>
          <p:nvPr/>
        </p:nvCxnSpPr>
        <p:spPr>
          <a:xfrm flipV="1">
            <a:off x="5810596" y="4478927"/>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28133B-E970-DC41-8CF1-29D28FB8E64B}"/>
              </a:ext>
            </a:extLst>
          </p:cNvPr>
          <p:cNvSpPr/>
          <p:nvPr/>
        </p:nvSpPr>
        <p:spPr>
          <a:xfrm>
            <a:off x="5810596" y="3940318"/>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2" name="Rectangle 1">
            <a:extLst>
              <a:ext uri="{FF2B5EF4-FFF2-40B4-BE49-F238E27FC236}">
                <a16:creationId xmlns:a16="http://schemas.microsoft.com/office/drawing/2014/main" id="{5349713E-5FDC-E041-8C91-A108B683510A}"/>
              </a:ext>
            </a:extLst>
          </p:cNvPr>
          <p:cNvSpPr/>
          <p:nvPr/>
        </p:nvSpPr>
        <p:spPr>
          <a:xfrm>
            <a:off x="1533322" y="5774208"/>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2" name="Rectangle 11">
            <a:extLst>
              <a:ext uri="{FF2B5EF4-FFF2-40B4-BE49-F238E27FC236}">
                <a16:creationId xmlns:a16="http://schemas.microsoft.com/office/drawing/2014/main" id="{412966B6-90D6-194F-8B84-C45D913C8856}"/>
              </a:ext>
            </a:extLst>
          </p:cNvPr>
          <p:cNvSpPr/>
          <p:nvPr/>
        </p:nvSpPr>
        <p:spPr>
          <a:xfrm>
            <a:off x="3333403" y="3429000"/>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5" name="Rectangle 14">
            <a:extLst>
              <a:ext uri="{FF2B5EF4-FFF2-40B4-BE49-F238E27FC236}">
                <a16:creationId xmlns:a16="http://schemas.microsoft.com/office/drawing/2014/main" id="{39EB27C5-CF71-F34D-BC25-5CB8FF8B5F03}"/>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46308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latin typeface="Helvetica" pitchFamily="2" charset="0"/>
              </a:rPr>
              <a:t>Understand the difference between statistical and mechanistic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la </a:t>
            </a:r>
            <a:r>
              <a:rPr lang="en-US" sz="2600" dirty="0" err="1">
                <a:solidFill>
                  <a:srgbClr val="0070C0"/>
                </a:solidFill>
                <a:latin typeface="Helvetica" pitchFamily="2" charset="0"/>
              </a:rPr>
              <a:t>différence</a:t>
            </a:r>
            <a:r>
              <a:rPr lang="en-US" sz="2600" dirty="0">
                <a:solidFill>
                  <a:srgbClr val="0070C0"/>
                </a:solidFill>
                <a:latin typeface="Helvetica" pitchFamily="2" charset="0"/>
              </a:rPr>
              <a:t> entre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statistiques</a:t>
            </a:r>
            <a:r>
              <a:rPr lang="en-US" sz="2600" dirty="0">
                <a:solidFill>
                  <a:srgbClr val="0070C0"/>
                </a:solidFill>
                <a:latin typeface="Helvetica" pitchFamily="2" charset="0"/>
              </a:rPr>
              <a:t> et </a:t>
            </a:r>
            <a:r>
              <a:rPr lang="en-US" sz="2600" dirty="0" err="1">
                <a:solidFill>
                  <a:srgbClr val="0070C0"/>
                </a:solidFill>
                <a:latin typeface="Helvetica" pitchFamily="2" charset="0"/>
              </a:rPr>
              <a:t>mécanistes</a:t>
            </a:r>
            <a:r>
              <a:rPr lang="en-US" sz="2600" dirty="0">
                <a:solidFill>
                  <a:srgbClr val="0070C0"/>
                </a:solidFill>
                <a:latin typeface="Helvetica" pitchFamily="2" charset="0"/>
              </a:rPr>
              <a:t>.</a:t>
            </a:r>
          </a:p>
          <a:p>
            <a:endParaRPr lang="en-US" sz="2600" dirty="0">
              <a:solidFill>
                <a:srgbClr val="0070C0"/>
              </a:solidFill>
              <a:latin typeface="Helvetica" pitchFamily="2" charset="0"/>
            </a:endParaRPr>
          </a:p>
          <a:p>
            <a:r>
              <a:rPr lang="en-US" sz="2600" dirty="0">
                <a:latin typeface="Helvetica" pitchFamily="2" charset="0"/>
              </a:rPr>
              <a:t>Understand how to formalize and conceptualize compartmental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comment on </a:t>
            </a:r>
            <a:r>
              <a:rPr lang="en-US" sz="2600" dirty="0" err="1">
                <a:solidFill>
                  <a:srgbClr val="0070C0"/>
                </a:solidFill>
                <a:latin typeface="Helvetica" pitchFamily="2" charset="0"/>
              </a:rPr>
              <a:t>peut</a:t>
            </a:r>
            <a:r>
              <a:rPr lang="en-US" sz="2600" dirty="0">
                <a:solidFill>
                  <a:srgbClr val="0070C0"/>
                </a:solidFill>
                <a:latin typeface="Helvetica" pitchFamily="2" charset="0"/>
              </a:rPr>
              <a:t> </a:t>
            </a:r>
            <a:r>
              <a:rPr lang="en-US" sz="2600" dirty="0" err="1">
                <a:solidFill>
                  <a:srgbClr val="0070C0"/>
                </a:solidFill>
                <a:latin typeface="Helvetica" pitchFamily="2" charset="0"/>
              </a:rPr>
              <a:t>formuler</a:t>
            </a:r>
            <a:r>
              <a:rPr lang="en-US" sz="2600" dirty="0">
                <a:solidFill>
                  <a:srgbClr val="0070C0"/>
                </a:solidFill>
                <a:latin typeface="Helvetica" pitchFamily="2" charset="0"/>
              </a:rPr>
              <a:t> et </a:t>
            </a:r>
            <a:r>
              <a:rPr lang="en-US" sz="2600" dirty="0" err="1">
                <a:solidFill>
                  <a:srgbClr val="0070C0"/>
                </a:solidFill>
                <a:latin typeface="Helvetica" pitchFamily="2" charset="0"/>
              </a:rPr>
              <a:t>conceptualiser</a:t>
            </a:r>
            <a:r>
              <a:rPr lang="en-US" sz="2600" dirty="0">
                <a:solidFill>
                  <a:srgbClr val="0070C0"/>
                </a:solidFill>
                <a:latin typeface="Helvetica" pitchFamily="2" charset="0"/>
              </a:rPr>
              <a:t>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compartimentés</a:t>
            </a:r>
            <a:endParaRPr lang="en-US" sz="2600" dirty="0">
              <a:solidFill>
                <a:srgbClr val="0070C0"/>
              </a:solidFill>
              <a:latin typeface="Helvetica" pitchFamily="2" charset="0"/>
            </a:endParaRPr>
          </a:p>
          <a:p>
            <a:r>
              <a:rPr lang="en-US" sz="2600" dirty="0">
                <a:solidFill>
                  <a:srgbClr val="0070C0"/>
                </a:solidFill>
                <a:latin typeface="Helvetica" pitchFamily="2" charset="0"/>
              </a:rPr>
              <a:t> </a:t>
            </a:r>
          </a:p>
          <a:p>
            <a:r>
              <a:rPr lang="en-US" sz="2600" dirty="0">
                <a:latin typeface="Helvetica" pitchFamily="2" charset="0"/>
              </a:rPr>
              <a:t>Example: population growth, predator prey, SIR models</a:t>
            </a:r>
          </a:p>
          <a:p>
            <a:endParaRPr lang="en-US" sz="2600" dirty="0">
              <a:latin typeface="Helvetica" pitchFamily="2" charset="0"/>
            </a:endParaRPr>
          </a:p>
        </p:txBody>
      </p:sp>
      <p:sp>
        <p:nvSpPr>
          <p:cNvPr id="5" name="Rectangle 4">
            <a:extLst>
              <a:ext uri="{FF2B5EF4-FFF2-40B4-BE49-F238E27FC236}">
                <a16:creationId xmlns:a16="http://schemas.microsoft.com/office/drawing/2014/main" id="{1D050BF7-5241-FA48-BD86-78B6CA99FF3E}"/>
              </a:ext>
            </a:extLst>
          </p:cNvPr>
          <p:cNvSpPr/>
          <p:nvPr/>
        </p:nvSpPr>
        <p:spPr>
          <a:xfrm>
            <a:off x="695153" y="3429000"/>
            <a:ext cx="7753694" cy="3063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622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0F9E8E-6BBE-8946-B9CC-3D4570FD64B9}"/>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cxnSp>
        <p:nvCxnSpPr>
          <p:cNvPr id="3" name="Curved Connector 2">
            <a:extLst>
              <a:ext uri="{FF2B5EF4-FFF2-40B4-BE49-F238E27FC236}">
                <a16:creationId xmlns:a16="http://schemas.microsoft.com/office/drawing/2014/main" id="{BE87E343-8B48-8143-8A0F-7BEA2446F9DF}"/>
              </a:ext>
            </a:extLst>
          </p:cNvPr>
          <p:cNvCxnSpPr>
            <a:cxnSpLocks/>
          </p:cNvCxnSpPr>
          <p:nvPr/>
        </p:nvCxnSpPr>
        <p:spPr>
          <a:xfrm rot="16200000" flipH="1" flipV="1">
            <a:off x="3427738" y="2802653"/>
            <a:ext cx="1049928" cy="1238597"/>
          </a:xfrm>
          <a:prstGeom prst="curvedConnector4">
            <a:avLst>
              <a:gd name="adj1" fmla="val -21773"/>
              <a:gd name="adj2" fmla="val 11845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FF5D-2DB4-C146-B711-0495EFFB112D}"/>
              </a:ext>
            </a:extLst>
          </p:cNvPr>
          <p:cNvSpPr/>
          <p:nvPr/>
        </p:nvSpPr>
        <p:spPr>
          <a:xfrm>
            <a:off x="1904283" y="245464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0" name="Curved Connector 9">
            <a:extLst>
              <a:ext uri="{FF2B5EF4-FFF2-40B4-BE49-F238E27FC236}">
                <a16:creationId xmlns:a16="http://schemas.microsoft.com/office/drawing/2014/main" id="{546697C9-DA0C-8A4E-949F-E62213A4711E}"/>
              </a:ext>
            </a:extLst>
          </p:cNvPr>
          <p:cNvCxnSpPr>
            <a:cxnSpLocks/>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F28133B-E970-DC41-8CF1-29D28FB8E64B}"/>
              </a:ext>
            </a:extLst>
          </p:cNvPr>
          <p:cNvSpPr/>
          <p:nvPr/>
        </p:nvSpPr>
        <p:spPr>
          <a:xfrm>
            <a:off x="5810596" y="3408306"/>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2" name="Rectangle 1">
            <a:extLst>
              <a:ext uri="{FF2B5EF4-FFF2-40B4-BE49-F238E27FC236}">
                <a16:creationId xmlns:a16="http://schemas.microsoft.com/office/drawing/2014/main" id="{5349713E-5FDC-E041-8C91-A108B683510A}"/>
              </a:ext>
            </a:extLst>
          </p:cNvPr>
          <p:cNvSpPr/>
          <p:nvPr/>
        </p:nvSpPr>
        <p:spPr>
          <a:xfrm>
            <a:off x="1533322" y="5104565"/>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endParaRPr lang="en-US" sz="3200"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B05D7F96-C128-2B4D-85C1-3DA0C8D6471E}"/>
              </a:ext>
            </a:extLst>
          </p:cNvPr>
          <p:cNvSpPr/>
          <p:nvPr/>
        </p:nvSpPr>
        <p:spPr>
          <a:xfrm>
            <a:off x="1367067" y="559039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6" name="Rectangle 15">
            <a:extLst>
              <a:ext uri="{FF2B5EF4-FFF2-40B4-BE49-F238E27FC236}">
                <a16:creationId xmlns:a16="http://schemas.microsoft.com/office/drawing/2014/main" id="{F0751F58-8642-7846-89A1-01E2C9A9FA76}"/>
              </a:ext>
            </a:extLst>
          </p:cNvPr>
          <p:cNvSpPr/>
          <p:nvPr/>
        </p:nvSpPr>
        <p:spPr>
          <a:xfrm>
            <a:off x="241300" y="5967693"/>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8" name="Rectangle 17">
            <a:extLst>
              <a:ext uri="{FF2B5EF4-FFF2-40B4-BE49-F238E27FC236}">
                <a16:creationId xmlns:a16="http://schemas.microsoft.com/office/drawing/2014/main" id="{561BAB14-F2E3-484E-8814-8DA0138F98F2}"/>
              </a:ext>
            </a:extLst>
          </p:cNvPr>
          <p:cNvSpPr/>
          <p:nvPr/>
        </p:nvSpPr>
        <p:spPr>
          <a:xfrm>
            <a:off x="4438999" y="6139103"/>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 intrinsic growth rate</a:t>
            </a:r>
          </a:p>
        </p:txBody>
      </p:sp>
      <p:sp>
        <p:nvSpPr>
          <p:cNvPr id="20" name="Rectangle 19">
            <a:extLst>
              <a:ext uri="{FF2B5EF4-FFF2-40B4-BE49-F238E27FC236}">
                <a16:creationId xmlns:a16="http://schemas.microsoft.com/office/drawing/2014/main" id="{829D9384-CFEC-B54C-A135-5CA399AC8A8D}"/>
              </a:ext>
            </a:extLst>
          </p:cNvPr>
          <p:cNvSpPr/>
          <p:nvPr/>
        </p:nvSpPr>
        <p:spPr>
          <a:xfrm>
            <a:off x="3333403" y="2948391"/>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21" name="Rectangle 20">
            <a:extLst>
              <a:ext uri="{FF2B5EF4-FFF2-40B4-BE49-F238E27FC236}">
                <a16:creationId xmlns:a16="http://schemas.microsoft.com/office/drawing/2014/main" id="{AA74D490-7C90-E048-85FB-7024E7DCED83}"/>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265844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ust me Checkin in on you! - Baby Yoda looking at you | Make a Meme">
            <a:extLst>
              <a:ext uri="{FF2B5EF4-FFF2-40B4-BE49-F238E27FC236}">
                <a16:creationId xmlns:a16="http://schemas.microsoft.com/office/drawing/2014/main" id="{09A89E4E-0E91-A891-6383-6ABADFA3A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298" y="3817130"/>
            <a:ext cx="4147403" cy="26757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03A88E-9A25-ECFD-7DA3-DA663ECCE13C}"/>
              </a:ext>
            </a:extLst>
          </p:cNvPr>
          <p:cNvSpPr txBox="1"/>
          <p:nvPr/>
        </p:nvSpPr>
        <p:spPr>
          <a:xfrm>
            <a:off x="749508" y="254833"/>
            <a:ext cx="7869836" cy="400110"/>
          </a:xfrm>
          <a:prstGeom prst="rect">
            <a:avLst/>
          </a:prstGeom>
          <a:noFill/>
        </p:spPr>
        <p:txBody>
          <a:bodyPr wrap="square" rtlCol="0">
            <a:spAutoFit/>
          </a:bodyPr>
          <a:lstStyle/>
          <a:p>
            <a:r>
              <a:rPr lang="en-US" sz="2000" dirty="0"/>
              <a:t>What are the main assumptions of a simple population model?</a:t>
            </a:r>
          </a:p>
        </p:txBody>
      </p:sp>
      <p:sp>
        <p:nvSpPr>
          <p:cNvPr id="7" name="TextBox 6">
            <a:extLst>
              <a:ext uri="{FF2B5EF4-FFF2-40B4-BE49-F238E27FC236}">
                <a16:creationId xmlns:a16="http://schemas.microsoft.com/office/drawing/2014/main" id="{7EC72941-9016-EDB7-EA97-384634369533}"/>
              </a:ext>
            </a:extLst>
          </p:cNvPr>
          <p:cNvSpPr txBox="1"/>
          <p:nvPr/>
        </p:nvSpPr>
        <p:spPr>
          <a:xfrm>
            <a:off x="901908" y="916899"/>
            <a:ext cx="7869836" cy="923330"/>
          </a:xfrm>
          <a:prstGeom prst="rect">
            <a:avLst/>
          </a:prstGeom>
          <a:noFill/>
        </p:spPr>
        <p:txBody>
          <a:bodyPr wrap="square" rtlCol="0">
            <a:spAutoFit/>
          </a:bodyPr>
          <a:lstStyle/>
          <a:p>
            <a:r>
              <a:rPr lang="en-US" dirty="0"/>
              <a:t>Closed population</a:t>
            </a:r>
          </a:p>
          <a:p>
            <a:r>
              <a:rPr lang="en-US" dirty="0"/>
              <a:t>Homogenous mixing</a:t>
            </a:r>
          </a:p>
          <a:p>
            <a:r>
              <a:rPr lang="en-US" dirty="0"/>
              <a:t>Same birth and death rate for each person </a:t>
            </a:r>
          </a:p>
        </p:txBody>
      </p:sp>
      <p:sp>
        <p:nvSpPr>
          <p:cNvPr id="8" name="TextBox 7">
            <a:extLst>
              <a:ext uri="{FF2B5EF4-FFF2-40B4-BE49-F238E27FC236}">
                <a16:creationId xmlns:a16="http://schemas.microsoft.com/office/drawing/2014/main" id="{67D4109F-D533-7C68-C512-5D015C2DD7A6}"/>
              </a:ext>
            </a:extLst>
          </p:cNvPr>
          <p:cNvSpPr txBox="1"/>
          <p:nvPr/>
        </p:nvSpPr>
        <p:spPr>
          <a:xfrm>
            <a:off x="901908" y="2527328"/>
            <a:ext cx="7869836" cy="400110"/>
          </a:xfrm>
          <a:prstGeom prst="rect">
            <a:avLst/>
          </a:prstGeom>
          <a:noFill/>
        </p:spPr>
        <p:txBody>
          <a:bodyPr wrap="square" rtlCol="0">
            <a:spAutoFit/>
          </a:bodyPr>
          <a:lstStyle/>
          <a:p>
            <a:r>
              <a:rPr lang="en-US" sz="2000" dirty="0"/>
              <a:t>What is lambda?</a:t>
            </a:r>
          </a:p>
        </p:txBody>
      </p:sp>
      <p:sp>
        <p:nvSpPr>
          <p:cNvPr id="9" name="TextBox 8">
            <a:extLst>
              <a:ext uri="{FF2B5EF4-FFF2-40B4-BE49-F238E27FC236}">
                <a16:creationId xmlns:a16="http://schemas.microsoft.com/office/drawing/2014/main" id="{C827AEDA-0D45-84F9-3BA0-820FB2F926CE}"/>
              </a:ext>
            </a:extLst>
          </p:cNvPr>
          <p:cNvSpPr txBox="1"/>
          <p:nvPr/>
        </p:nvSpPr>
        <p:spPr>
          <a:xfrm>
            <a:off x="901908" y="3100891"/>
            <a:ext cx="7717436" cy="369332"/>
          </a:xfrm>
          <a:prstGeom prst="rect">
            <a:avLst/>
          </a:prstGeom>
          <a:noFill/>
        </p:spPr>
        <p:txBody>
          <a:bodyPr wrap="square" rtlCol="0">
            <a:spAutoFit/>
          </a:bodyPr>
          <a:lstStyle/>
          <a:p>
            <a:r>
              <a:rPr lang="en-US" dirty="0"/>
              <a:t>Population intrinsic growth rate</a:t>
            </a:r>
          </a:p>
        </p:txBody>
      </p:sp>
    </p:spTree>
    <p:extLst>
      <p:ext uri="{BB962C8B-B14F-4D97-AF65-F5344CB8AC3E}">
        <p14:creationId xmlns:p14="http://schemas.microsoft.com/office/powerpoint/2010/main" val="31664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70" y="104735"/>
            <a:ext cx="2947330" cy="1567843"/>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13" name="Rectangle 12">
            <a:extLst>
              <a:ext uri="{FF2B5EF4-FFF2-40B4-BE49-F238E27FC236}">
                <a16:creationId xmlns:a16="http://schemas.microsoft.com/office/drawing/2014/main" id="{8686E7DA-C115-F94F-A5EC-72E61D1BC504}"/>
              </a:ext>
            </a:extLst>
          </p:cNvPr>
          <p:cNvSpPr/>
          <p:nvPr/>
        </p:nvSpPr>
        <p:spPr>
          <a:xfrm>
            <a:off x="4451390" y="1719408"/>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14" name="Rectangle 13">
            <a:extLst>
              <a:ext uri="{FF2B5EF4-FFF2-40B4-BE49-F238E27FC236}">
                <a16:creationId xmlns:a16="http://schemas.microsoft.com/office/drawing/2014/main" id="{EC66FD84-CCBA-1F4F-ACBF-4696906D82E5}"/>
              </a:ext>
            </a:extLst>
          </p:cNvPr>
          <p:cNvSpPr/>
          <p:nvPr/>
        </p:nvSpPr>
        <p:spPr>
          <a:xfrm>
            <a:off x="3871872" y="2026969"/>
            <a:ext cx="4088042" cy="369332"/>
          </a:xfrm>
          <a:prstGeom prst="rect">
            <a:avLst/>
          </a:prstGeom>
        </p:spPr>
        <p:txBody>
          <a:bodyPr wrap="none">
            <a:spAutoFit/>
          </a:bodyPr>
          <a:lstStyle/>
          <a:p>
            <a:r>
              <a:rPr lang="en-US" dirty="0" err="1">
                <a:solidFill>
                  <a:srgbClr val="0365C0"/>
                </a:solidFill>
                <a:effectLst/>
                <a:latin typeface="Helvetica" pitchFamily="2" charset="0"/>
              </a:rPr>
              <a:t>Taux</a:t>
            </a:r>
            <a:r>
              <a:rPr lang="en-US" dirty="0">
                <a:solidFill>
                  <a:srgbClr val="0365C0"/>
                </a:solidFill>
                <a:effectLst/>
                <a:latin typeface="Helvetica" pitchFamily="2" charset="0"/>
              </a:rPr>
              <a:t> </a:t>
            </a:r>
            <a:r>
              <a:rPr lang="en-US" dirty="0" err="1">
                <a:solidFill>
                  <a:srgbClr val="0365C0"/>
                </a:solidFill>
                <a:effectLst/>
                <a:latin typeface="Helvetica" pitchFamily="2" charset="0"/>
              </a:rPr>
              <a:t>d'accroissement</a:t>
            </a:r>
            <a:r>
              <a:rPr lang="en-US" dirty="0">
                <a:solidFill>
                  <a:srgbClr val="0365C0"/>
                </a:solidFill>
                <a:effectLst/>
                <a:latin typeface="Helvetica" pitchFamily="2" charset="0"/>
              </a:rPr>
              <a:t> de la population</a:t>
            </a:r>
          </a:p>
        </p:txBody>
      </p:sp>
      <p:sp>
        <p:nvSpPr>
          <p:cNvPr id="15" name="Rectangle 14">
            <a:extLst>
              <a:ext uri="{FF2B5EF4-FFF2-40B4-BE49-F238E27FC236}">
                <a16:creationId xmlns:a16="http://schemas.microsoft.com/office/drawing/2014/main" id="{3F904F55-0FDA-294F-B352-5CA4FCD8D0EB}"/>
              </a:ext>
            </a:extLst>
          </p:cNvPr>
          <p:cNvSpPr/>
          <p:nvPr/>
        </p:nvSpPr>
        <p:spPr>
          <a:xfrm>
            <a:off x="4330043" y="3429000"/>
            <a:ext cx="158248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t+1</a:t>
            </a:r>
          </a:p>
        </p:txBody>
      </p:sp>
      <p:sp>
        <p:nvSpPr>
          <p:cNvPr id="16" name="Rectangle 15">
            <a:extLst>
              <a:ext uri="{FF2B5EF4-FFF2-40B4-BE49-F238E27FC236}">
                <a16:creationId xmlns:a16="http://schemas.microsoft.com/office/drawing/2014/main" id="{51F8C54B-1ACA-DD48-AE6A-E5427F6E7DA2}"/>
              </a:ext>
            </a:extLst>
          </p:cNvPr>
          <p:cNvSpPr/>
          <p:nvPr/>
        </p:nvSpPr>
        <p:spPr>
          <a:xfrm>
            <a:off x="4455077" y="2943058"/>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18" name="Straight Arrow Connector 17">
            <a:extLst>
              <a:ext uri="{FF2B5EF4-FFF2-40B4-BE49-F238E27FC236}">
                <a16:creationId xmlns:a16="http://schemas.microsoft.com/office/drawing/2014/main" id="{608FAA61-4F84-9B4D-8612-5FA48B7D4AAA}"/>
              </a:ext>
            </a:extLst>
          </p:cNvPr>
          <p:cNvCxnSpPr>
            <a:cxnSpLocks/>
          </p:cNvCxnSpPr>
          <p:nvPr/>
        </p:nvCxnSpPr>
        <p:spPr>
          <a:xfrm flipH="1">
            <a:off x="2851997" y="3670369"/>
            <a:ext cx="14099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680B21-52E8-0745-A149-CBC9AA39D664}"/>
              </a:ext>
            </a:extLst>
          </p:cNvPr>
          <p:cNvCxnSpPr>
            <a:cxnSpLocks/>
          </p:cNvCxnSpPr>
          <p:nvPr/>
        </p:nvCxnSpPr>
        <p:spPr>
          <a:xfrm flipH="1">
            <a:off x="2889485" y="3136581"/>
            <a:ext cx="14405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3F02458-64F8-7F38-A00C-DFC13CD92DEB}"/>
              </a:ext>
            </a:extLst>
          </p:cNvPr>
          <p:cNvSpPr txBox="1"/>
          <p:nvPr/>
        </p:nvSpPr>
        <p:spPr>
          <a:xfrm>
            <a:off x="1679169" y="4708103"/>
            <a:ext cx="6155140" cy="830997"/>
          </a:xfrm>
          <a:prstGeom prst="rect">
            <a:avLst/>
          </a:prstGeom>
          <a:noFill/>
        </p:spPr>
        <p:txBody>
          <a:bodyPr wrap="square" rtlCol="0">
            <a:spAutoFit/>
          </a:bodyPr>
          <a:lstStyle/>
          <a:p>
            <a:pPr algn="ctr"/>
            <a:r>
              <a:rPr lang="en-US" sz="2400" dirty="0"/>
              <a:t>This is for one time step, how do we generalize this equation to work for all time steps?</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153A05C-F805-FD01-A736-B65D6EDB8565}"/>
                  </a:ext>
                </a:extLst>
              </p:cNvPr>
              <p:cNvSpPr txBox="1"/>
              <p:nvPr/>
            </p:nvSpPr>
            <p:spPr>
              <a:xfrm>
                <a:off x="1279399" y="29961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23" name="TextBox 22">
                <a:extLst>
                  <a:ext uri="{FF2B5EF4-FFF2-40B4-BE49-F238E27FC236}">
                    <a16:creationId xmlns:a16="http://schemas.microsoft.com/office/drawing/2014/main" id="{9153A05C-F805-FD01-A736-B65D6EDB8565}"/>
                  </a:ext>
                </a:extLst>
              </p:cNvPr>
              <p:cNvSpPr txBox="1">
                <a:spLocks noRot="1" noChangeAspect="1" noMove="1" noResize="1" noEditPoints="1" noAdjustHandles="1" noChangeArrowheads="1" noChangeShapeType="1" noTextEdit="1"/>
              </p:cNvSpPr>
              <p:nvPr/>
            </p:nvSpPr>
            <p:spPr>
              <a:xfrm>
                <a:off x="1279399" y="2996138"/>
                <a:ext cx="1788498" cy="697627"/>
              </a:xfrm>
              <a:prstGeom prst="rect">
                <a:avLst/>
              </a:prstGeom>
              <a:blipFill>
                <a:blip r:embed="rId3"/>
                <a:stretch>
                  <a:fillRect b="-267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E6576FF-9BCA-5AC3-B742-E3442E4BEB9A}"/>
                  </a:ext>
                </a:extLst>
              </p:cNvPr>
              <p:cNvSpPr txBox="1"/>
              <p:nvPr/>
            </p:nvSpPr>
            <p:spPr>
              <a:xfrm>
                <a:off x="954441" y="304700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24" name="TextBox 23">
                <a:extLst>
                  <a:ext uri="{FF2B5EF4-FFF2-40B4-BE49-F238E27FC236}">
                    <a16:creationId xmlns:a16="http://schemas.microsoft.com/office/drawing/2014/main" id="{AE6576FF-9BCA-5AC3-B742-E3442E4BEB9A}"/>
                  </a:ext>
                </a:extLst>
              </p:cNvPr>
              <p:cNvSpPr txBox="1">
                <a:spLocks noRot="1" noChangeAspect="1" noMove="1" noResize="1" noEditPoints="1" noAdjustHandles="1" noChangeArrowheads="1" noChangeShapeType="1" noTextEdit="1"/>
              </p:cNvSpPr>
              <p:nvPr/>
            </p:nvSpPr>
            <p:spPr>
              <a:xfrm>
                <a:off x="954441" y="3047007"/>
                <a:ext cx="468975" cy="738664"/>
              </a:xfrm>
              <a:prstGeom prst="rect">
                <a:avLst/>
              </a:prstGeom>
              <a:blipFill>
                <a:blip r:embed="rId4"/>
                <a:stretch>
                  <a:fillRect l="-31579" r="-26316" b="-6780"/>
                </a:stretch>
              </a:blipFill>
            </p:spPr>
            <p:txBody>
              <a:bodyPr/>
              <a:lstStyle/>
              <a:p>
                <a:r>
                  <a:rPr lang="en-US">
                    <a:noFill/>
                  </a:rPr>
                  <a:t> </a:t>
                </a:r>
              </a:p>
            </p:txBody>
          </p:sp>
        </mc:Fallback>
      </mc:AlternateContent>
    </p:spTree>
    <p:extLst>
      <p:ext uri="{BB962C8B-B14F-4D97-AF65-F5344CB8AC3E}">
        <p14:creationId xmlns:p14="http://schemas.microsoft.com/office/powerpoint/2010/main" val="4287602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3841EDAC-D221-E76C-2952-F11C353ADBE7}"/>
              </a:ext>
            </a:extLst>
          </p:cNvPr>
          <p:cNvSpPr/>
          <p:nvPr/>
        </p:nvSpPr>
        <p:spPr>
          <a:xfrm>
            <a:off x="880517" y="5183605"/>
            <a:ext cx="2309199" cy="1569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en it's math time - Grumpy Cat | Make a Meme">
            <a:extLst>
              <a:ext uri="{FF2B5EF4-FFF2-40B4-BE49-F238E27FC236}">
                <a16:creationId xmlns:a16="http://schemas.microsoft.com/office/drawing/2014/main" id="{23D0053B-27CA-8C60-64AB-00A0A5B50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719" y="2360204"/>
            <a:ext cx="2901929" cy="35771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756167-D6E3-38B7-7A34-2CEE50B667F0}"/>
                  </a:ext>
                </a:extLst>
              </p:cNvPr>
              <p:cNvSpPr txBox="1"/>
              <p:nvPr/>
            </p:nvSpPr>
            <p:spPr>
              <a:xfrm>
                <a:off x="232433" y="4967187"/>
                <a:ext cx="4603750" cy="1815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1</m:t>
                      </m:r>
                      <m:r>
                        <a:rPr lang="en-US" sz="2800" b="0" i="1" smtClean="0">
                          <a:solidFill>
                            <a:schemeClr val="tx1"/>
                          </a:solidFill>
                          <a:effectLst/>
                          <a:latin typeface="Cambria Math" panose="02040503050406030204" pitchFamily="18" charset="0"/>
                          <a:cs typeface="Gill Sans" panose="020B0502020104020203" pitchFamily="34" charset="-79"/>
                        </a:rPr>
                        <m:t>=</m:t>
                      </m:r>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0</m:t>
                      </m:r>
                      <m:r>
                        <a:rPr lang="en-US" sz="2800" b="0" i="1" smtClean="0">
                          <a:solidFill>
                            <a:schemeClr val="tx1"/>
                          </a:solidFill>
                          <a:effectLst/>
                          <a:latin typeface="Cambria Math" panose="02040503050406030204" pitchFamily="18" charset="0"/>
                          <a:ea typeface="Cambria Math" panose="02040503050406030204" pitchFamily="18" charset="0"/>
                          <a:cs typeface="Gill Sans" panose="020B0502020104020203" pitchFamily="34" charset="-79"/>
                        </a:rPr>
                        <m:t>𝜆</m:t>
                      </m:r>
                    </m:oMath>
                  </m:oMathPara>
                </a14:m>
                <a:endParaRPr lang="en-US" sz="2800" dirty="0">
                  <a:solidFill>
                    <a:schemeClr val="tx1"/>
                  </a:solidFill>
                  <a:effectLst/>
                  <a:latin typeface="Helvetica" pitchFamily="2" charset="0"/>
                  <a:cs typeface="Gill Sans" panose="020B0502020104020203" pitchFamily="34" charset="-79"/>
                </a:endParaRP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2</m:t>
                    </m:r>
                    <m:r>
                      <a:rPr lang="en-US" sz="2800" b="0" i="1" smtClean="0">
                        <a:solidFill>
                          <a:schemeClr val="tx1"/>
                        </a:solidFill>
                        <a:effectLst/>
                        <a:latin typeface="Cambria Math" panose="02040503050406030204" pitchFamily="18" charset="0"/>
                        <a:cs typeface="Gill Sans" panose="020B0502020104020203" pitchFamily="34" charset="-79"/>
                      </a:rPr>
                      <m:t>=</m:t>
                    </m:r>
                    <m:d>
                      <m:dPr>
                        <m:begChr m:val="["/>
                        <m:endChr m:val="]"/>
                        <m:ctrlPr>
                          <a:rPr lang="en-US" sz="2800" b="0" i="1" smtClean="0">
                            <a:solidFill>
                              <a:schemeClr val="tx1"/>
                            </a:solidFill>
                            <a:effectLst/>
                            <a:latin typeface="Cambria Math" panose="02040503050406030204" pitchFamily="18" charset="0"/>
                            <a:cs typeface="Gill Sans" panose="020B0502020104020203" pitchFamily="34" charset="-79"/>
                          </a:rPr>
                        </m:ctrlPr>
                      </m:dPr>
                      <m:e>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r>
                          <a:rPr lang="en-US" sz="2800" i="1">
                            <a:latin typeface="Cambria Math" panose="02040503050406030204" pitchFamily="18" charset="0"/>
                            <a:ea typeface="Cambria Math" panose="02040503050406030204" pitchFamily="18" charset="0"/>
                            <a:cs typeface="Gill Sans" panose="020B0502020104020203" pitchFamily="34" charset="-79"/>
                          </a:rPr>
                          <m:t>𝜆</m:t>
                        </m:r>
                      </m:e>
                    </m:d>
                    <m:r>
                      <a:rPr lang="en-US" sz="2800" i="1">
                        <a:latin typeface="Cambria Math" panose="02040503050406030204" pitchFamily="18" charset="0"/>
                        <a:ea typeface="Cambria Math" panose="02040503050406030204" pitchFamily="18" charset="0"/>
                        <a:cs typeface="Gill Sans" panose="020B0502020104020203" pitchFamily="34" charset="-79"/>
                      </a:rPr>
                      <m:t>𝜆</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2</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3</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3</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𝑡</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𝑡</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p:txBody>
          </p:sp>
        </mc:Choice>
        <mc:Fallback>
          <p:sp>
            <p:nvSpPr>
              <p:cNvPr id="16" name="TextBox 15">
                <a:extLst>
                  <a:ext uri="{FF2B5EF4-FFF2-40B4-BE49-F238E27FC236}">
                    <a16:creationId xmlns:a16="http://schemas.microsoft.com/office/drawing/2014/main" id="{E3756167-D6E3-38B7-7A34-2CEE50B667F0}"/>
                  </a:ext>
                </a:extLst>
              </p:cNvPr>
              <p:cNvSpPr txBox="1">
                <a:spLocks noRot="1" noChangeAspect="1" noMove="1" noResize="1" noEditPoints="1" noAdjustHandles="1" noChangeArrowheads="1" noChangeShapeType="1" noTextEdit="1"/>
              </p:cNvSpPr>
              <p:nvPr/>
            </p:nvSpPr>
            <p:spPr>
              <a:xfrm>
                <a:off x="232433" y="4967187"/>
                <a:ext cx="4603750" cy="1815882"/>
              </a:xfrm>
              <a:prstGeom prst="rect">
                <a:avLst/>
              </a:prstGeom>
              <a:blipFill>
                <a:blip r:embed="rId5"/>
                <a:stretch>
                  <a:fillRect l="-826" b="-5556"/>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F0E8D8-2832-CF85-4FA6-C3C8F26DF983}"/>
              </a:ext>
            </a:extLst>
          </p:cNvPr>
          <p:cNvSpPr/>
          <p:nvPr/>
        </p:nvSpPr>
        <p:spPr>
          <a:xfrm>
            <a:off x="1130300" y="5071133"/>
            <a:ext cx="2540000" cy="17119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A4D75E2-57E8-2F46-9BF0-8D0BA299B2DF}"/>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18" name="TextBox 17">
                <a:extLst>
                  <a:ext uri="{FF2B5EF4-FFF2-40B4-BE49-F238E27FC236}">
                    <a16:creationId xmlns:a16="http://schemas.microsoft.com/office/drawing/2014/main" id="{1A4D75E2-57E8-2F46-9BF0-8D0BA299B2DF}"/>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6"/>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784048B3-C657-35B9-A98C-8AA86ABA39EA}"/>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20" name="TextBox 19">
                <a:extLst>
                  <a:ext uri="{FF2B5EF4-FFF2-40B4-BE49-F238E27FC236}">
                    <a16:creationId xmlns:a16="http://schemas.microsoft.com/office/drawing/2014/main" id="{784048B3-C657-35B9-A98C-8AA86ABA39EA}"/>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7"/>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1768717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3841EDAC-D221-E76C-2952-F11C353ADBE7}"/>
              </a:ext>
            </a:extLst>
          </p:cNvPr>
          <p:cNvSpPr/>
          <p:nvPr/>
        </p:nvSpPr>
        <p:spPr>
          <a:xfrm>
            <a:off x="880517" y="5183605"/>
            <a:ext cx="2309199" cy="1569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en it's math time - Grumpy Cat | Make a Meme">
            <a:extLst>
              <a:ext uri="{FF2B5EF4-FFF2-40B4-BE49-F238E27FC236}">
                <a16:creationId xmlns:a16="http://schemas.microsoft.com/office/drawing/2014/main" id="{23D0053B-27CA-8C60-64AB-00A0A5B50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719" y="2360204"/>
            <a:ext cx="2901929" cy="35771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756167-D6E3-38B7-7A34-2CEE50B667F0}"/>
                  </a:ext>
                </a:extLst>
              </p:cNvPr>
              <p:cNvSpPr txBox="1"/>
              <p:nvPr/>
            </p:nvSpPr>
            <p:spPr>
              <a:xfrm>
                <a:off x="232433" y="4967187"/>
                <a:ext cx="4603750" cy="1815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1</m:t>
                      </m:r>
                      <m:r>
                        <a:rPr lang="en-US" sz="2800" b="0" i="1" smtClean="0">
                          <a:solidFill>
                            <a:schemeClr val="tx1"/>
                          </a:solidFill>
                          <a:effectLst/>
                          <a:latin typeface="Cambria Math" panose="02040503050406030204" pitchFamily="18" charset="0"/>
                          <a:cs typeface="Gill Sans" panose="020B0502020104020203" pitchFamily="34" charset="-79"/>
                        </a:rPr>
                        <m:t>=</m:t>
                      </m:r>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0</m:t>
                      </m:r>
                      <m:r>
                        <a:rPr lang="en-US" sz="2800" b="0" i="1" smtClean="0">
                          <a:solidFill>
                            <a:schemeClr val="tx1"/>
                          </a:solidFill>
                          <a:effectLst/>
                          <a:latin typeface="Cambria Math" panose="02040503050406030204" pitchFamily="18" charset="0"/>
                          <a:ea typeface="Cambria Math" panose="02040503050406030204" pitchFamily="18" charset="0"/>
                          <a:cs typeface="Gill Sans" panose="020B0502020104020203" pitchFamily="34" charset="-79"/>
                        </a:rPr>
                        <m:t>𝜆</m:t>
                      </m:r>
                    </m:oMath>
                  </m:oMathPara>
                </a14:m>
                <a:endParaRPr lang="en-US" sz="2800" dirty="0">
                  <a:solidFill>
                    <a:schemeClr val="tx1"/>
                  </a:solidFill>
                  <a:effectLst/>
                  <a:latin typeface="Helvetica" pitchFamily="2" charset="0"/>
                  <a:cs typeface="Gill Sans" panose="020B0502020104020203" pitchFamily="34" charset="-79"/>
                </a:endParaRP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2</m:t>
                    </m:r>
                    <m:r>
                      <a:rPr lang="en-US" sz="2800" b="0" i="1" smtClean="0">
                        <a:solidFill>
                          <a:schemeClr val="tx1"/>
                        </a:solidFill>
                        <a:effectLst/>
                        <a:latin typeface="Cambria Math" panose="02040503050406030204" pitchFamily="18" charset="0"/>
                        <a:cs typeface="Gill Sans" panose="020B0502020104020203" pitchFamily="34" charset="-79"/>
                      </a:rPr>
                      <m:t>=</m:t>
                    </m:r>
                    <m:d>
                      <m:dPr>
                        <m:begChr m:val="["/>
                        <m:endChr m:val="]"/>
                        <m:ctrlPr>
                          <a:rPr lang="en-US" sz="2800" b="0" i="1" smtClean="0">
                            <a:solidFill>
                              <a:schemeClr val="tx1"/>
                            </a:solidFill>
                            <a:effectLst/>
                            <a:latin typeface="Cambria Math" panose="02040503050406030204" pitchFamily="18" charset="0"/>
                            <a:cs typeface="Gill Sans" panose="020B0502020104020203" pitchFamily="34" charset="-79"/>
                          </a:rPr>
                        </m:ctrlPr>
                      </m:dPr>
                      <m:e>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r>
                          <a:rPr lang="en-US" sz="2800" i="1">
                            <a:latin typeface="Cambria Math" panose="02040503050406030204" pitchFamily="18" charset="0"/>
                            <a:ea typeface="Cambria Math" panose="02040503050406030204" pitchFamily="18" charset="0"/>
                            <a:cs typeface="Gill Sans" panose="020B0502020104020203" pitchFamily="34" charset="-79"/>
                          </a:rPr>
                          <m:t>𝜆</m:t>
                        </m:r>
                      </m:e>
                    </m:d>
                    <m:r>
                      <a:rPr lang="en-US" sz="2800" i="1">
                        <a:latin typeface="Cambria Math" panose="02040503050406030204" pitchFamily="18" charset="0"/>
                        <a:ea typeface="Cambria Math" panose="02040503050406030204" pitchFamily="18" charset="0"/>
                        <a:cs typeface="Gill Sans" panose="020B0502020104020203" pitchFamily="34" charset="-79"/>
                      </a:rPr>
                      <m:t>𝜆</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2</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3</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3</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𝑡</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𝑡</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p:txBody>
          </p:sp>
        </mc:Choice>
        <mc:Fallback>
          <p:sp>
            <p:nvSpPr>
              <p:cNvPr id="16" name="TextBox 15">
                <a:extLst>
                  <a:ext uri="{FF2B5EF4-FFF2-40B4-BE49-F238E27FC236}">
                    <a16:creationId xmlns:a16="http://schemas.microsoft.com/office/drawing/2014/main" id="{E3756167-D6E3-38B7-7A34-2CEE50B667F0}"/>
                  </a:ext>
                </a:extLst>
              </p:cNvPr>
              <p:cNvSpPr txBox="1">
                <a:spLocks noRot="1" noChangeAspect="1" noMove="1" noResize="1" noEditPoints="1" noAdjustHandles="1" noChangeArrowheads="1" noChangeShapeType="1" noTextEdit="1"/>
              </p:cNvSpPr>
              <p:nvPr/>
            </p:nvSpPr>
            <p:spPr>
              <a:xfrm>
                <a:off x="232433" y="4967187"/>
                <a:ext cx="4603750" cy="1815882"/>
              </a:xfrm>
              <a:prstGeom prst="rect">
                <a:avLst/>
              </a:prstGeom>
              <a:blipFill>
                <a:blip r:embed="rId5"/>
                <a:stretch>
                  <a:fillRect l="-826" b="-5556"/>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F0E8D8-2832-CF85-4FA6-C3C8F26DF983}"/>
              </a:ext>
            </a:extLst>
          </p:cNvPr>
          <p:cNvSpPr/>
          <p:nvPr/>
        </p:nvSpPr>
        <p:spPr>
          <a:xfrm>
            <a:off x="1130300" y="5464523"/>
            <a:ext cx="2540000" cy="1318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5693C7-EAD1-18D0-A896-D49CCC319E83}"/>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3" name="TextBox 2">
                <a:extLst>
                  <a:ext uri="{FF2B5EF4-FFF2-40B4-BE49-F238E27FC236}">
                    <a16:creationId xmlns:a16="http://schemas.microsoft.com/office/drawing/2014/main" id="{E25693C7-EAD1-18D0-A896-D49CCC319E83}"/>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6"/>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4000D97-7123-8728-F88B-E46AFCCF1DCD}"/>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4" name="TextBox 3">
                <a:extLst>
                  <a:ext uri="{FF2B5EF4-FFF2-40B4-BE49-F238E27FC236}">
                    <a16:creationId xmlns:a16="http://schemas.microsoft.com/office/drawing/2014/main" id="{34000D97-7123-8728-F88B-E46AFCCF1DCD}"/>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7"/>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4284590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3841EDAC-D221-E76C-2952-F11C353ADBE7}"/>
              </a:ext>
            </a:extLst>
          </p:cNvPr>
          <p:cNvSpPr/>
          <p:nvPr/>
        </p:nvSpPr>
        <p:spPr>
          <a:xfrm>
            <a:off x="880517" y="5183605"/>
            <a:ext cx="2309199" cy="1569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en it's math time - Grumpy Cat | Make a Meme">
            <a:extLst>
              <a:ext uri="{FF2B5EF4-FFF2-40B4-BE49-F238E27FC236}">
                <a16:creationId xmlns:a16="http://schemas.microsoft.com/office/drawing/2014/main" id="{23D0053B-27CA-8C60-64AB-00A0A5B50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719" y="2360204"/>
            <a:ext cx="2901929" cy="35771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756167-D6E3-38B7-7A34-2CEE50B667F0}"/>
                  </a:ext>
                </a:extLst>
              </p:cNvPr>
              <p:cNvSpPr txBox="1"/>
              <p:nvPr/>
            </p:nvSpPr>
            <p:spPr>
              <a:xfrm>
                <a:off x="232433" y="4967187"/>
                <a:ext cx="4603750" cy="1815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1</m:t>
                      </m:r>
                      <m:r>
                        <a:rPr lang="en-US" sz="2800" b="0" i="1" smtClean="0">
                          <a:solidFill>
                            <a:schemeClr val="tx1"/>
                          </a:solidFill>
                          <a:effectLst/>
                          <a:latin typeface="Cambria Math" panose="02040503050406030204" pitchFamily="18" charset="0"/>
                          <a:cs typeface="Gill Sans" panose="020B0502020104020203" pitchFamily="34" charset="-79"/>
                        </a:rPr>
                        <m:t>=</m:t>
                      </m:r>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0</m:t>
                      </m:r>
                      <m:r>
                        <a:rPr lang="en-US" sz="2800" b="0" i="1" smtClean="0">
                          <a:solidFill>
                            <a:schemeClr val="tx1"/>
                          </a:solidFill>
                          <a:effectLst/>
                          <a:latin typeface="Cambria Math" panose="02040503050406030204" pitchFamily="18" charset="0"/>
                          <a:ea typeface="Cambria Math" panose="02040503050406030204" pitchFamily="18" charset="0"/>
                          <a:cs typeface="Gill Sans" panose="020B0502020104020203" pitchFamily="34" charset="-79"/>
                        </a:rPr>
                        <m:t>𝜆</m:t>
                      </m:r>
                    </m:oMath>
                  </m:oMathPara>
                </a14:m>
                <a:endParaRPr lang="en-US" sz="2800" dirty="0">
                  <a:solidFill>
                    <a:schemeClr val="tx1"/>
                  </a:solidFill>
                  <a:effectLst/>
                  <a:latin typeface="Helvetica" pitchFamily="2" charset="0"/>
                  <a:cs typeface="Gill Sans" panose="020B0502020104020203" pitchFamily="34" charset="-79"/>
                </a:endParaRP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2</m:t>
                    </m:r>
                    <m:r>
                      <a:rPr lang="en-US" sz="2800" b="0" i="1" smtClean="0">
                        <a:solidFill>
                          <a:schemeClr val="tx1"/>
                        </a:solidFill>
                        <a:effectLst/>
                        <a:latin typeface="Cambria Math" panose="02040503050406030204" pitchFamily="18" charset="0"/>
                        <a:cs typeface="Gill Sans" panose="020B0502020104020203" pitchFamily="34" charset="-79"/>
                      </a:rPr>
                      <m:t>=</m:t>
                    </m:r>
                    <m:d>
                      <m:dPr>
                        <m:begChr m:val="["/>
                        <m:endChr m:val="]"/>
                        <m:ctrlPr>
                          <a:rPr lang="en-US" sz="2800" b="0" i="1" smtClean="0">
                            <a:solidFill>
                              <a:schemeClr val="tx1"/>
                            </a:solidFill>
                            <a:effectLst/>
                            <a:latin typeface="Cambria Math" panose="02040503050406030204" pitchFamily="18" charset="0"/>
                            <a:cs typeface="Gill Sans" panose="020B0502020104020203" pitchFamily="34" charset="-79"/>
                          </a:rPr>
                        </m:ctrlPr>
                      </m:dPr>
                      <m:e>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r>
                          <a:rPr lang="en-US" sz="2800" i="1">
                            <a:latin typeface="Cambria Math" panose="02040503050406030204" pitchFamily="18" charset="0"/>
                            <a:ea typeface="Cambria Math" panose="02040503050406030204" pitchFamily="18" charset="0"/>
                            <a:cs typeface="Gill Sans" panose="020B0502020104020203" pitchFamily="34" charset="-79"/>
                          </a:rPr>
                          <m:t>𝜆</m:t>
                        </m:r>
                      </m:e>
                    </m:d>
                    <m:r>
                      <a:rPr lang="en-US" sz="2800" i="1">
                        <a:latin typeface="Cambria Math" panose="02040503050406030204" pitchFamily="18" charset="0"/>
                        <a:ea typeface="Cambria Math" panose="02040503050406030204" pitchFamily="18" charset="0"/>
                        <a:cs typeface="Gill Sans" panose="020B0502020104020203" pitchFamily="34" charset="-79"/>
                      </a:rPr>
                      <m:t>𝜆</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2</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3</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3</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𝑡</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𝑡</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p:txBody>
          </p:sp>
        </mc:Choice>
        <mc:Fallback>
          <p:sp>
            <p:nvSpPr>
              <p:cNvPr id="16" name="TextBox 15">
                <a:extLst>
                  <a:ext uri="{FF2B5EF4-FFF2-40B4-BE49-F238E27FC236}">
                    <a16:creationId xmlns:a16="http://schemas.microsoft.com/office/drawing/2014/main" id="{E3756167-D6E3-38B7-7A34-2CEE50B667F0}"/>
                  </a:ext>
                </a:extLst>
              </p:cNvPr>
              <p:cNvSpPr txBox="1">
                <a:spLocks noRot="1" noChangeAspect="1" noMove="1" noResize="1" noEditPoints="1" noAdjustHandles="1" noChangeArrowheads="1" noChangeShapeType="1" noTextEdit="1"/>
              </p:cNvSpPr>
              <p:nvPr/>
            </p:nvSpPr>
            <p:spPr>
              <a:xfrm>
                <a:off x="232433" y="4967187"/>
                <a:ext cx="4603750" cy="1815882"/>
              </a:xfrm>
              <a:prstGeom prst="rect">
                <a:avLst/>
              </a:prstGeom>
              <a:blipFill>
                <a:blip r:embed="rId5"/>
                <a:stretch>
                  <a:fillRect l="-826" b="-5556"/>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F0E8D8-2832-CF85-4FA6-C3C8F26DF983}"/>
              </a:ext>
            </a:extLst>
          </p:cNvPr>
          <p:cNvSpPr/>
          <p:nvPr/>
        </p:nvSpPr>
        <p:spPr>
          <a:xfrm>
            <a:off x="1130300" y="5875358"/>
            <a:ext cx="2540000" cy="983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1A257ED-B2DA-03B2-7560-80212DE44A35}"/>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3" name="TextBox 2">
                <a:extLst>
                  <a:ext uri="{FF2B5EF4-FFF2-40B4-BE49-F238E27FC236}">
                    <a16:creationId xmlns:a16="http://schemas.microsoft.com/office/drawing/2014/main" id="{41A257ED-B2DA-03B2-7560-80212DE44A35}"/>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6"/>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1296B78-2B0D-A708-7685-836EA918124D}"/>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4" name="TextBox 3">
                <a:extLst>
                  <a:ext uri="{FF2B5EF4-FFF2-40B4-BE49-F238E27FC236}">
                    <a16:creationId xmlns:a16="http://schemas.microsoft.com/office/drawing/2014/main" id="{41296B78-2B0D-A708-7685-836EA918124D}"/>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7"/>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1234349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3841EDAC-D221-E76C-2952-F11C353ADBE7}"/>
              </a:ext>
            </a:extLst>
          </p:cNvPr>
          <p:cNvSpPr/>
          <p:nvPr/>
        </p:nvSpPr>
        <p:spPr>
          <a:xfrm>
            <a:off x="880517" y="5183605"/>
            <a:ext cx="2309199" cy="1569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en it's math time - Grumpy Cat | Make a Meme">
            <a:extLst>
              <a:ext uri="{FF2B5EF4-FFF2-40B4-BE49-F238E27FC236}">
                <a16:creationId xmlns:a16="http://schemas.microsoft.com/office/drawing/2014/main" id="{23D0053B-27CA-8C60-64AB-00A0A5B50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719" y="2360204"/>
            <a:ext cx="2901929" cy="35771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756167-D6E3-38B7-7A34-2CEE50B667F0}"/>
                  </a:ext>
                </a:extLst>
              </p:cNvPr>
              <p:cNvSpPr txBox="1"/>
              <p:nvPr/>
            </p:nvSpPr>
            <p:spPr>
              <a:xfrm>
                <a:off x="232433" y="4967187"/>
                <a:ext cx="4603750" cy="1815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1</m:t>
                      </m:r>
                      <m:r>
                        <a:rPr lang="en-US" sz="2800" b="0" i="1" smtClean="0">
                          <a:solidFill>
                            <a:schemeClr val="tx1"/>
                          </a:solidFill>
                          <a:effectLst/>
                          <a:latin typeface="Cambria Math" panose="02040503050406030204" pitchFamily="18" charset="0"/>
                          <a:cs typeface="Gill Sans" panose="020B0502020104020203" pitchFamily="34" charset="-79"/>
                        </a:rPr>
                        <m:t>=</m:t>
                      </m:r>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0</m:t>
                      </m:r>
                      <m:r>
                        <a:rPr lang="en-US" sz="2800" b="0" i="1" smtClean="0">
                          <a:solidFill>
                            <a:schemeClr val="tx1"/>
                          </a:solidFill>
                          <a:effectLst/>
                          <a:latin typeface="Cambria Math" panose="02040503050406030204" pitchFamily="18" charset="0"/>
                          <a:ea typeface="Cambria Math" panose="02040503050406030204" pitchFamily="18" charset="0"/>
                          <a:cs typeface="Gill Sans" panose="020B0502020104020203" pitchFamily="34" charset="-79"/>
                        </a:rPr>
                        <m:t>𝜆</m:t>
                      </m:r>
                    </m:oMath>
                  </m:oMathPara>
                </a14:m>
                <a:endParaRPr lang="en-US" sz="2800" dirty="0">
                  <a:solidFill>
                    <a:schemeClr val="tx1"/>
                  </a:solidFill>
                  <a:effectLst/>
                  <a:latin typeface="Helvetica" pitchFamily="2" charset="0"/>
                  <a:cs typeface="Gill Sans" panose="020B0502020104020203" pitchFamily="34" charset="-79"/>
                </a:endParaRP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2</m:t>
                    </m:r>
                    <m:r>
                      <a:rPr lang="en-US" sz="2800" b="0" i="1" smtClean="0">
                        <a:solidFill>
                          <a:schemeClr val="tx1"/>
                        </a:solidFill>
                        <a:effectLst/>
                        <a:latin typeface="Cambria Math" panose="02040503050406030204" pitchFamily="18" charset="0"/>
                        <a:cs typeface="Gill Sans" panose="020B0502020104020203" pitchFamily="34" charset="-79"/>
                      </a:rPr>
                      <m:t>=</m:t>
                    </m:r>
                    <m:d>
                      <m:dPr>
                        <m:begChr m:val="["/>
                        <m:endChr m:val="]"/>
                        <m:ctrlPr>
                          <a:rPr lang="en-US" sz="2800" b="0" i="1" smtClean="0">
                            <a:solidFill>
                              <a:schemeClr val="tx1"/>
                            </a:solidFill>
                            <a:effectLst/>
                            <a:latin typeface="Cambria Math" panose="02040503050406030204" pitchFamily="18" charset="0"/>
                            <a:cs typeface="Gill Sans" panose="020B0502020104020203" pitchFamily="34" charset="-79"/>
                          </a:rPr>
                        </m:ctrlPr>
                      </m:dPr>
                      <m:e>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r>
                          <a:rPr lang="en-US" sz="2800" i="1">
                            <a:latin typeface="Cambria Math" panose="02040503050406030204" pitchFamily="18" charset="0"/>
                            <a:ea typeface="Cambria Math" panose="02040503050406030204" pitchFamily="18" charset="0"/>
                            <a:cs typeface="Gill Sans" panose="020B0502020104020203" pitchFamily="34" charset="-79"/>
                          </a:rPr>
                          <m:t>𝜆</m:t>
                        </m:r>
                      </m:e>
                    </m:d>
                    <m:r>
                      <a:rPr lang="en-US" sz="2800" i="1">
                        <a:latin typeface="Cambria Math" panose="02040503050406030204" pitchFamily="18" charset="0"/>
                        <a:ea typeface="Cambria Math" panose="02040503050406030204" pitchFamily="18" charset="0"/>
                        <a:cs typeface="Gill Sans" panose="020B0502020104020203" pitchFamily="34" charset="-79"/>
                      </a:rPr>
                      <m:t>𝜆</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2</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3</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3</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𝑡</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𝑡</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p:txBody>
          </p:sp>
        </mc:Choice>
        <mc:Fallback>
          <p:sp>
            <p:nvSpPr>
              <p:cNvPr id="16" name="TextBox 15">
                <a:extLst>
                  <a:ext uri="{FF2B5EF4-FFF2-40B4-BE49-F238E27FC236}">
                    <a16:creationId xmlns:a16="http://schemas.microsoft.com/office/drawing/2014/main" id="{E3756167-D6E3-38B7-7A34-2CEE50B667F0}"/>
                  </a:ext>
                </a:extLst>
              </p:cNvPr>
              <p:cNvSpPr txBox="1">
                <a:spLocks noRot="1" noChangeAspect="1" noMove="1" noResize="1" noEditPoints="1" noAdjustHandles="1" noChangeArrowheads="1" noChangeShapeType="1" noTextEdit="1"/>
              </p:cNvSpPr>
              <p:nvPr/>
            </p:nvSpPr>
            <p:spPr>
              <a:xfrm>
                <a:off x="232433" y="4967187"/>
                <a:ext cx="4603750" cy="1815882"/>
              </a:xfrm>
              <a:prstGeom prst="rect">
                <a:avLst/>
              </a:prstGeom>
              <a:blipFill>
                <a:blip r:embed="rId5"/>
                <a:stretch>
                  <a:fillRect l="-826" b="-5556"/>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AEF0E8D8-2832-CF85-4FA6-C3C8F26DF983}"/>
              </a:ext>
            </a:extLst>
          </p:cNvPr>
          <p:cNvSpPr/>
          <p:nvPr/>
        </p:nvSpPr>
        <p:spPr>
          <a:xfrm>
            <a:off x="1130300" y="6273800"/>
            <a:ext cx="2540000" cy="5854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3C01713-8B24-59A8-4BFF-30FFB982EA6C}"/>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3" name="TextBox 2">
                <a:extLst>
                  <a:ext uri="{FF2B5EF4-FFF2-40B4-BE49-F238E27FC236}">
                    <a16:creationId xmlns:a16="http://schemas.microsoft.com/office/drawing/2014/main" id="{23C01713-8B24-59A8-4BFF-30FFB982EA6C}"/>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6"/>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E338ABB-2FF0-A1BE-8E46-1D079AA8176D}"/>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4" name="TextBox 3">
                <a:extLst>
                  <a:ext uri="{FF2B5EF4-FFF2-40B4-BE49-F238E27FC236}">
                    <a16:creationId xmlns:a16="http://schemas.microsoft.com/office/drawing/2014/main" id="{BE338ABB-2FF0-A1BE-8E46-1D079AA8176D}"/>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7"/>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4226443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3841EDAC-D221-E76C-2952-F11C353ADBE7}"/>
              </a:ext>
            </a:extLst>
          </p:cNvPr>
          <p:cNvSpPr/>
          <p:nvPr/>
        </p:nvSpPr>
        <p:spPr>
          <a:xfrm>
            <a:off x="880517" y="5183605"/>
            <a:ext cx="2309199" cy="1569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en it's math time - Grumpy Cat | Make a Meme">
            <a:extLst>
              <a:ext uri="{FF2B5EF4-FFF2-40B4-BE49-F238E27FC236}">
                <a16:creationId xmlns:a16="http://schemas.microsoft.com/office/drawing/2014/main" id="{23D0053B-27CA-8C60-64AB-00A0A5B50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719" y="2360204"/>
            <a:ext cx="2901929" cy="35771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7D3E63A-5D73-D374-ACDB-6F3CB820EBF2}"/>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14" name="TextBox 13">
                <a:extLst>
                  <a:ext uri="{FF2B5EF4-FFF2-40B4-BE49-F238E27FC236}">
                    <a16:creationId xmlns:a16="http://schemas.microsoft.com/office/drawing/2014/main" id="{37D3E63A-5D73-D374-ACDB-6F3CB820EBF2}"/>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5"/>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DE27B5A-1064-25B4-CF44-A60AAA239D1D}"/>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15" name="TextBox 14">
                <a:extLst>
                  <a:ext uri="{FF2B5EF4-FFF2-40B4-BE49-F238E27FC236}">
                    <a16:creationId xmlns:a16="http://schemas.microsoft.com/office/drawing/2014/main" id="{CDE27B5A-1064-25B4-CF44-A60AAA239D1D}"/>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6"/>
                <a:stretch>
                  <a:fillRect l="-31579" r="-28947" b="-6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3756167-D6E3-38B7-7A34-2CEE50B667F0}"/>
                  </a:ext>
                </a:extLst>
              </p:cNvPr>
              <p:cNvSpPr txBox="1"/>
              <p:nvPr/>
            </p:nvSpPr>
            <p:spPr>
              <a:xfrm>
                <a:off x="232433" y="4967187"/>
                <a:ext cx="4603750" cy="181588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1</m:t>
                      </m:r>
                      <m:r>
                        <a:rPr lang="en-US" sz="2800" b="0" i="1" smtClean="0">
                          <a:solidFill>
                            <a:schemeClr val="tx1"/>
                          </a:solidFill>
                          <a:effectLst/>
                          <a:latin typeface="Cambria Math" panose="02040503050406030204" pitchFamily="18" charset="0"/>
                          <a:cs typeface="Gill Sans" panose="020B0502020104020203" pitchFamily="34" charset="-79"/>
                        </a:rPr>
                        <m:t>=</m:t>
                      </m:r>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0</m:t>
                      </m:r>
                      <m:r>
                        <a:rPr lang="en-US" sz="2800" b="0" i="1" smtClean="0">
                          <a:solidFill>
                            <a:schemeClr val="tx1"/>
                          </a:solidFill>
                          <a:effectLst/>
                          <a:latin typeface="Cambria Math" panose="02040503050406030204" pitchFamily="18" charset="0"/>
                          <a:ea typeface="Cambria Math" panose="02040503050406030204" pitchFamily="18" charset="0"/>
                          <a:cs typeface="Gill Sans" panose="020B0502020104020203" pitchFamily="34" charset="-79"/>
                        </a:rPr>
                        <m:t>𝜆</m:t>
                      </m:r>
                    </m:oMath>
                  </m:oMathPara>
                </a14:m>
                <a:endParaRPr lang="en-US" sz="2800" dirty="0">
                  <a:solidFill>
                    <a:schemeClr val="tx1"/>
                  </a:solidFill>
                  <a:effectLst/>
                  <a:latin typeface="Helvetica" pitchFamily="2" charset="0"/>
                  <a:cs typeface="Gill Sans" panose="020B0502020104020203" pitchFamily="34" charset="-79"/>
                </a:endParaRP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2</m:t>
                    </m:r>
                    <m:r>
                      <a:rPr lang="en-US" sz="2800" b="0" i="1" smtClean="0">
                        <a:solidFill>
                          <a:schemeClr val="tx1"/>
                        </a:solidFill>
                        <a:effectLst/>
                        <a:latin typeface="Cambria Math" panose="02040503050406030204" pitchFamily="18" charset="0"/>
                        <a:cs typeface="Gill Sans" panose="020B0502020104020203" pitchFamily="34" charset="-79"/>
                      </a:rPr>
                      <m:t>=</m:t>
                    </m:r>
                    <m:d>
                      <m:dPr>
                        <m:begChr m:val="["/>
                        <m:endChr m:val="]"/>
                        <m:ctrlPr>
                          <a:rPr lang="en-US" sz="2800" b="0" i="1" smtClean="0">
                            <a:solidFill>
                              <a:schemeClr val="tx1"/>
                            </a:solidFill>
                            <a:effectLst/>
                            <a:latin typeface="Cambria Math" panose="02040503050406030204" pitchFamily="18" charset="0"/>
                            <a:cs typeface="Gill Sans" panose="020B0502020104020203" pitchFamily="34" charset="-79"/>
                          </a:rPr>
                        </m:ctrlPr>
                      </m:dPr>
                      <m:e>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r>
                          <a:rPr lang="en-US" sz="2800" i="1">
                            <a:latin typeface="Cambria Math" panose="02040503050406030204" pitchFamily="18" charset="0"/>
                            <a:ea typeface="Cambria Math" panose="02040503050406030204" pitchFamily="18" charset="0"/>
                            <a:cs typeface="Gill Sans" panose="020B0502020104020203" pitchFamily="34" charset="-79"/>
                          </a:rPr>
                          <m:t>𝜆</m:t>
                        </m:r>
                      </m:e>
                    </m:d>
                    <m:r>
                      <a:rPr lang="en-US" sz="2800" i="1">
                        <a:latin typeface="Cambria Math" panose="02040503050406030204" pitchFamily="18" charset="0"/>
                        <a:ea typeface="Cambria Math" panose="02040503050406030204" pitchFamily="18" charset="0"/>
                        <a:cs typeface="Gill Sans" panose="020B0502020104020203" pitchFamily="34" charset="-79"/>
                      </a:rPr>
                      <m:t>𝜆</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2</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chemeClr val="tx1"/>
                        </a:solidFill>
                        <a:effectLst/>
                        <a:latin typeface="Cambria Math" panose="02040503050406030204" pitchFamily="18" charset="0"/>
                        <a:cs typeface="Gill Sans" panose="020B0502020104020203" pitchFamily="34" charset="-79"/>
                      </a:rPr>
                      <m:t>𝑁</m:t>
                    </m:r>
                    <m:r>
                      <a:rPr lang="en-US" sz="2800" b="0" i="1" baseline="-25000" smtClean="0">
                        <a:solidFill>
                          <a:schemeClr val="tx1"/>
                        </a:solidFill>
                        <a:effectLst/>
                        <a:latin typeface="Cambria Math" panose="02040503050406030204" pitchFamily="18" charset="0"/>
                        <a:cs typeface="Gill Sans" panose="020B0502020104020203" pitchFamily="34" charset="-79"/>
                      </a:rPr>
                      <m:t>3</m:t>
                    </m:r>
                    <m:r>
                      <a:rPr lang="en-US" sz="2800" b="0" i="1" smtClean="0">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latin typeface="Cambria Math" panose="02040503050406030204" pitchFamily="18" charset="0"/>
                            <a:ea typeface="Cambria Math" panose="02040503050406030204" pitchFamily="18" charset="0"/>
                            <a:cs typeface="Gill Sans" panose="020B0502020104020203" pitchFamily="34" charset="-79"/>
                          </a:rPr>
                        </m:ctrlPr>
                      </m:sSupPr>
                      <m:e>
                        <m:r>
                          <a:rPr lang="en-US" sz="2800" i="1">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latin typeface="Cambria Math" panose="02040503050406030204" pitchFamily="18" charset="0"/>
                            <a:ea typeface="Cambria Math" panose="02040503050406030204" pitchFamily="18" charset="0"/>
                            <a:cs typeface="Gill Sans" panose="020B0502020104020203" pitchFamily="34" charset="-79"/>
                          </a:rPr>
                          <m:t>3</m:t>
                        </m:r>
                      </m:sup>
                    </m:sSup>
                    <m:r>
                      <a:rPr lang="en-US" sz="2800" i="1">
                        <a:latin typeface="Cambria Math" panose="02040503050406030204" pitchFamily="18" charset="0"/>
                        <a:cs typeface="Gill Sans" panose="020B0502020104020203" pitchFamily="34" charset="-79"/>
                      </a:rPr>
                      <m:t>𝑁</m:t>
                    </m:r>
                    <m:r>
                      <a:rPr lang="en-US" sz="2800" i="1" baseline="-25000">
                        <a:latin typeface="Cambria Math" panose="02040503050406030204" pitchFamily="18" charset="0"/>
                        <a:cs typeface="Gill Sans" panose="020B0502020104020203" pitchFamily="34" charset="-79"/>
                      </a:rPr>
                      <m:t>0</m:t>
                    </m:r>
                  </m:oMath>
                </a14:m>
                <a:r>
                  <a:rPr lang="en-US" sz="2800" dirty="0">
                    <a:latin typeface="Helvetica" pitchFamily="2" charset="0"/>
                    <a:cs typeface="Gill Sans" panose="020B0502020104020203" pitchFamily="34" charset="-79"/>
                  </a:rPr>
                  <a:t> </a:t>
                </a:r>
              </a:p>
              <a:p>
                <a14:m>
                  <m:oMath xmlns:m="http://schemas.openxmlformats.org/officeDocument/2006/math">
                    <m:r>
                      <a:rPr lang="en-US" sz="2800" b="0" i="1" smtClean="0">
                        <a:solidFill>
                          <a:srgbClr val="FF0000"/>
                        </a:solidFill>
                        <a:effectLst/>
                        <a:latin typeface="Cambria Math" panose="02040503050406030204" pitchFamily="18" charset="0"/>
                        <a:cs typeface="Gill Sans" panose="020B0502020104020203" pitchFamily="34" charset="-79"/>
                      </a:rPr>
                      <m:t>𝑁</m:t>
                    </m:r>
                    <m:r>
                      <a:rPr lang="en-US" sz="2800" b="0" i="1" baseline="-25000" smtClean="0">
                        <a:solidFill>
                          <a:srgbClr val="FF0000"/>
                        </a:solidFill>
                        <a:effectLst/>
                        <a:latin typeface="Cambria Math" panose="02040503050406030204" pitchFamily="18" charset="0"/>
                        <a:cs typeface="Gill Sans" panose="020B0502020104020203" pitchFamily="34" charset="-79"/>
                      </a:rPr>
                      <m:t>𝑡</m:t>
                    </m:r>
                    <m:r>
                      <a:rPr lang="en-US" sz="28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28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28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28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2800" i="1">
                        <a:solidFill>
                          <a:srgbClr val="FF0000"/>
                        </a:solidFill>
                        <a:latin typeface="Cambria Math" panose="02040503050406030204" pitchFamily="18" charset="0"/>
                        <a:cs typeface="Gill Sans" panose="020B0502020104020203" pitchFamily="34" charset="-79"/>
                      </a:rPr>
                      <m:t>𝑁</m:t>
                    </m:r>
                    <m:r>
                      <a:rPr lang="en-US" sz="2800" i="1" baseline="-25000">
                        <a:solidFill>
                          <a:srgbClr val="FF0000"/>
                        </a:solidFill>
                        <a:latin typeface="Cambria Math" panose="02040503050406030204" pitchFamily="18" charset="0"/>
                        <a:cs typeface="Gill Sans" panose="020B0502020104020203" pitchFamily="34" charset="-79"/>
                      </a:rPr>
                      <m:t>0</m:t>
                    </m:r>
                  </m:oMath>
                </a14:m>
                <a:r>
                  <a:rPr lang="en-US" sz="2800" dirty="0">
                    <a:solidFill>
                      <a:srgbClr val="FF0000"/>
                    </a:solidFill>
                    <a:latin typeface="Helvetica" pitchFamily="2" charset="0"/>
                    <a:cs typeface="Gill Sans" panose="020B0502020104020203" pitchFamily="34" charset="-79"/>
                  </a:rPr>
                  <a:t> </a:t>
                </a:r>
              </a:p>
            </p:txBody>
          </p:sp>
        </mc:Choice>
        <mc:Fallback>
          <p:sp>
            <p:nvSpPr>
              <p:cNvPr id="16" name="TextBox 15">
                <a:extLst>
                  <a:ext uri="{FF2B5EF4-FFF2-40B4-BE49-F238E27FC236}">
                    <a16:creationId xmlns:a16="http://schemas.microsoft.com/office/drawing/2014/main" id="{E3756167-D6E3-38B7-7A34-2CEE50B667F0}"/>
                  </a:ext>
                </a:extLst>
              </p:cNvPr>
              <p:cNvSpPr txBox="1">
                <a:spLocks noRot="1" noChangeAspect="1" noMove="1" noResize="1" noEditPoints="1" noAdjustHandles="1" noChangeArrowheads="1" noChangeShapeType="1" noTextEdit="1"/>
              </p:cNvSpPr>
              <p:nvPr/>
            </p:nvSpPr>
            <p:spPr>
              <a:xfrm>
                <a:off x="232433" y="4967187"/>
                <a:ext cx="4603750" cy="1815882"/>
              </a:xfrm>
              <a:prstGeom prst="rect">
                <a:avLst/>
              </a:prstGeom>
              <a:blipFill>
                <a:blip r:embed="rId7"/>
                <a:stretch>
                  <a:fillRect l="-826" b="-5556"/>
                </a:stretch>
              </a:blipFill>
            </p:spPr>
            <p:txBody>
              <a:bodyPr/>
              <a:lstStyle/>
              <a:p>
                <a:r>
                  <a:rPr lang="en-US">
                    <a:noFill/>
                  </a:rPr>
                  <a:t> </a:t>
                </a:r>
              </a:p>
            </p:txBody>
          </p:sp>
        </mc:Fallback>
      </mc:AlternateContent>
    </p:spTree>
    <p:extLst>
      <p:ext uri="{BB962C8B-B14F-4D97-AF65-F5344CB8AC3E}">
        <p14:creationId xmlns:p14="http://schemas.microsoft.com/office/powerpoint/2010/main" val="301543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4" name="TextBox 3">
            <a:extLst>
              <a:ext uri="{FF2B5EF4-FFF2-40B4-BE49-F238E27FC236}">
                <a16:creationId xmlns:a16="http://schemas.microsoft.com/office/drawing/2014/main" id="{8BDB0165-911F-8C54-1828-74600153C675}"/>
              </a:ext>
            </a:extLst>
          </p:cNvPr>
          <p:cNvSpPr txBox="1"/>
          <p:nvPr/>
        </p:nvSpPr>
        <p:spPr>
          <a:xfrm>
            <a:off x="4572000" y="2875002"/>
            <a:ext cx="4217158" cy="1815882"/>
          </a:xfrm>
          <a:prstGeom prst="rect">
            <a:avLst/>
          </a:prstGeom>
          <a:noFill/>
        </p:spPr>
        <p:txBody>
          <a:bodyPr wrap="square" rtlCol="0">
            <a:spAutoFit/>
          </a:bodyPr>
          <a:lstStyle/>
          <a:p>
            <a:pPr algn="ctr"/>
            <a:r>
              <a:rPr lang="en-US" sz="2800" dirty="0"/>
              <a:t>What if we want to know the population size for any time t? Not just where we have data?</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C8003D9B-A90C-5F4A-BD28-DDFB268B6F8E}"/>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17" name="TextBox 16">
                <a:extLst>
                  <a:ext uri="{FF2B5EF4-FFF2-40B4-BE49-F238E27FC236}">
                    <a16:creationId xmlns:a16="http://schemas.microsoft.com/office/drawing/2014/main" id="{C8003D9B-A90C-5F4A-BD28-DDFB268B6F8E}"/>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4"/>
                <a:stretch>
                  <a:fillRect l="-1102" b="-255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6880BF9-7511-AA36-4BB7-4D7D6BA36A22}"/>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18" name="TextBox 17">
                <a:extLst>
                  <a:ext uri="{FF2B5EF4-FFF2-40B4-BE49-F238E27FC236}">
                    <a16:creationId xmlns:a16="http://schemas.microsoft.com/office/drawing/2014/main" id="{06880BF9-7511-AA36-4BB7-4D7D6BA36A22}"/>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5"/>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E9B637C-53F0-922A-9170-1D0EA4CEAED6}"/>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20" name="TextBox 19">
                <a:extLst>
                  <a:ext uri="{FF2B5EF4-FFF2-40B4-BE49-F238E27FC236}">
                    <a16:creationId xmlns:a16="http://schemas.microsoft.com/office/drawing/2014/main" id="{5E9B637C-53F0-922A-9170-1D0EA4CEAED6}"/>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6"/>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993469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pic>
        <p:nvPicPr>
          <p:cNvPr id="4" name="Picture 3">
            <a:extLst>
              <a:ext uri="{FF2B5EF4-FFF2-40B4-BE49-F238E27FC236}">
                <a16:creationId xmlns:a16="http://schemas.microsoft.com/office/drawing/2014/main" id="{F34E5029-BB29-C247-B1CA-9F234DB13FA6}"/>
              </a:ext>
            </a:extLst>
          </p:cNvPr>
          <p:cNvPicPr>
            <a:picLocks noChangeAspect="1"/>
          </p:cNvPicPr>
          <p:nvPr/>
        </p:nvPicPr>
        <p:blipFill>
          <a:blip r:embed="rId4"/>
          <a:stretch>
            <a:fillRect/>
          </a:stretch>
        </p:blipFill>
        <p:spPr>
          <a:xfrm>
            <a:off x="4730298" y="1915647"/>
            <a:ext cx="2049911" cy="3169418"/>
          </a:xfrm>
          <a:prstGeom prst="rect">
            <a:avLst/>
          </a:prstGeom>
        </p:spPr>
      </p:pic>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4730298" y="1461390"/>
            <a:ext cx="2005677" cy="369332"/>
          </a:xfrm>
          <a:prstGeom prst="rect">
            <a:avLst/>
          </a:prstGeom>
        </p:spPr>
        <p:txBody>
          <a:bodyPr wrap="none">
            <a:spAutoFit/>
          </a:bodyPr>
          <a:lstStyle/>
          <a:p>
            <a:r>
              <a:rPr lang="en-US" b="1" dirty="0">
                <a:solidFill>
                  <a:srgbClr val="FF0000"/>
                </a:solidFill>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7" name="Rectangle 16">
            <a:extLst>
              <a:ext uri="{FF2B5EF4-FFF2-40B4-BE49-F238E27FC236}">
                <a16:creationId xmlns:a16="http://schemas.microsoft.com/office/drawing/2014/main" id="{4D02A090-B13B-2142-B015-2C7BF26D4C71}"/>
              </a:ext>
            </a:extLst>
          </p:cNvPr>
          <p:cNvSpPr/>
          <p:nvPr/>
        </p:nvSpPr>
        <p:spPr>
          <a:xfrm>
            <a:off x="5509710" y="4972040"/>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8" name="Rectangle 17">
            <a:extLst>
              <a:ext uri="{FF2B5EF4-FFF2-40B4-BE49-F238E27FC236}">
                <a16:creationId xmlns:a16="http://schemas.microsoft.com/office/drawing/2014/main" id="{468CE729-4781-2D4D-B057-936024060BF8}"/>
              </a:ext>
            </a:extLst>
          </p:cNvPr>
          <p:cNvSpPr/>
          <p:nvPr/>
        </p:nvSpPr>
        <p:spPr>
          <a:xfrm rot="16200000">
            <a:off x="36650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6" name="Rectangle 15">
            <a:extLst>
              <a:ext uri="{FF2B5EF4-FFF2-40B4-BE49-F238E27FC236}">
                <a16:creationId xmlns:a16="http://schemas.microsoft.com/office/drawing/2014/main" id="{1FA2DE13-3B6B-7544-81A7-FD829CB66593}"/>
              </a:ext>
            </a:extLst>
          </p:cNvPr>
          <p:cNvSpPr/>
          <p:nvPr/>
        </p:nvSpPr>
        <p:spPr>
          <a:xfrm>
            <a:off x="67530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22" name="Rectangle 21">
            <a:extLst>
              <a:ext uri="{FF2B5EF4-FFF2-40B4-BE49-F238E27FC236}">
                <a16:creationId xmlns:a16="http://schemas.microsoft.com/office/drawing/2014/main" id="{3B7D1533-83D6-DAD0-1F9D-4D202D06EEC3}"/>
              </a:ext>
            </a:extLst>
          </p:cNvPr>
          <p:cNvSpPr/>
          <p:nvPr/>
        </p:nvSpPr>
        <p:spPr>
          <a:xfrm>
            <a:off x="5964072" y="5552936"/>
            <a:ext cx="1419367" cy="820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F3C33B-95D6-11F0-40DE-2A1B540C14D9}"/>
              </a:ext>
            </a:extLst>
          </p:cNvPr>
          <p:cNvSpPr/>
          <p:nvPr/>
        </p:nvSpPr>
        <p:spPr>
          <a:xfrm>
            <a:off x="6116472" y="5705336"/>
            <a:ext cx="1419367" cy="8205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F139377-5997-F91E-0E83-94ED0F354779}"/>
              </a:ext>
            </a:extLst>
          </p:cNvPr>
          <p:cNvSpPr/>
          <p:nvPr/>
        </p:nvSpPr>
        <p:spPr>
          <a:xfrm>
            <a:off x="4073088" y="5396610"/>
            <a:ext cx="4572000" cy="1384995"/>
          </a:xfrm>
          <a:prstGeom prst="rect">
            <a:avLst/>
          </a:prstGeom>
        </p:spPr>
        <p:txBody>
          <a:bodyPr>
            <a:spAutoFit/>
          </a:bodyPr>
          <a:lstStyle/>
          <a:p>
            <a:pPr algn="ctr"/>
            <a:r>
              <a:rPr lang="en-US" sz="2800" dirty="0">
                <a:solidFill>
                  <a:srgbClr val="FF0000"/>
                </a:solidFill>
                <a:latin typeface="Gill Sans" panose="020B0502020104020203" pitchFamily="34" charset="-79"/>
                <a:cs typeface="Gill Sans" panose="020B0502020104020203" pitchFamily="34" charset="-79"/>
              </a:rPr>
              <a:t>How do we get the same type of equation but for continuous time?</a:t>
            </a:r>
            <a:endParaRPr lang="en-US" sz="2800" dirty="0">
              <a:solidFill>
                <a:srgbClr val="FF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498D17D-30E5-FA91-5644-93A5BECB6445}"/>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9" name="TextBox 28">
                <a:extLst>
                  <a:ext uri="{FF2B5EF4-FFF2-40B4-BE49-F238E27FC236}">
                    <a16:creationId xmlns:a16="http://schemas.microsoft.com/office/drawing/2014/main" id="{E498D17D-30E5-FA91-5644-93A5BECB6445}"/>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10ED052B-FD1D-CEA6-0E60-F8234EE4D52D}"/>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30" name="TextBox 29">
                <a:extLst>
                  <a:ext uri="{FF2B5EF4-FFF2-40B4-BE49-F238E27FC236}">
                    <a16:creationId xmlns:a16="http://schemas.microsoft.com/office/drawing/2014/main" id="{10ED052B-FD1D-CEA6-0E60-F8234EE4D52D}"/>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6"/>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CEDE5A5-9D06-FECB-3E4F-60ED18E6FCA1}"/>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31" name="TextBox 30">
                <a:extLst>
                  <a:ext uri="{FF2B5EF4-FFF2-40B4-BE49-F238E27FC236}">
                    <a16:creationId xmlns:a16="http://schemas.microsoft.com/office/drawing/2014/main" id="{BCEDE5A5-9D06-FECB-3E4F-60ED18E6FCA1}"/>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7"/>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10516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latin typeface="Helvetica" pitchFamily="2" charset="0"/>
              </a:rPr>
              <a:t>Understand the difference between statistical and mechanistic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la </a:t>
            </a:r>
            <a:r>
              <a:rPr lang="en-US" sz="2600" dirty="0" err="1">
                <a:solidFill>
                  <a:srgbClr val="0070C0"/>
                </a:solidFill>
                <a:latin typeface="Helvetica" pitchFamily="2" charset="0"/>
              </a:rPr>
              <a:t>différence</a:t>
            </a:r>
            <a:r>
              <a:rPr lang="en-US" sz="2600" dirty="0">
                <a:solidFill>
                  <a:srgbClr val="0070C0"/>
                </a:solidFill>
                <a:latin typeface="Helvetica" pitchFamily="2" charset="0"/>
              </a:rPr>
              <a:t> entre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statistiques</a:t>
            </a:r>
            <a:r>
              <a:rPr lang="en-US" sz="2600" dirty="0">
                <a:solidFill>
                  <a:srgbClr val="0070C0"/>
                </a:solidFill>
                <a:latin typeface="Helvetica" pitchFamily="2" charset="0"/>
              </a:rPr>
              <a:t> et </a:t>
            </a:r>
            <a:r>
              <a:rPr lang="en-US" sz="2600" dirty="0" err="1">
                <a:solidFill>
                  <a:srgbClr val="0070C0"/>
                </a:solidFill>
                <a:latin typeface="Helvetica" pitchFamily="2" charset="0"/>
              </a:rPr>
              <a:t>mécanistes</a:t>
            </a:r>
            <a:r>
              <a:rPr lang="en-US" sz="2600" dirty="0">
                <a:solidFill>
                  <a:srgbClr val="0070C0"/>
                </a:solidFill>
                <a:latin typeface="Helvetica" pitchFamily="2" charset="0"/>
              </a:rPr>
              <a:t>.</a:t>
            </a:r>
          </a:p>
          <a:p>
            <a:endParaRPr lang="en-US" sz="2600" dirty="0">
              <a:solidFill>
                <a:srgbClr val="0070C0"/>
              </a:solidFill>
              <a:latin typeface="Helvetica" pitchFamily="2" charset="0"/>
            </a:endParaRPr>
          </a:p>
          <a:p>
            <a:r>
              <a:rPr lang="en-US" sz="2600" dirty="0">
                <a:latin typeface="Helvetica" pitchFamily="2" charset="0"/>
              </a:rPr>
              <a:t>Understand how to formalize and conceptualize compartmental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comment on </a:t>
            </a:r>
            <a:r>
              <a:rPr lang="en-US" sz="2600" dirty="0" err="1">
                <a:solidFill>
                  <a:srgbClr val="0070C0"/>
                </a:solidFill>
                <a:latin typeface="Helvetica" pitchFamily="2" charset="0"/>
              </a:rPr>
              <a:t>peut</a:t>
            </a:r>
            <a:r>
              <a:rPr lang="en-US" sz="2600" dirty="0">
                <a:solidFill>
                  <a:srgbClr val="0070C0"/>
                </a:solidFill>
                <a:latin typeface="Helvetica" pitchFamily="2" charset="0"/>
              </a:rPr>
              <a:t> </a:t>
            </a:r>
            <a:r>
              <a:rPr lang="en-US" sz="2600" dirty="0" err="1">
                <a:solidFill>
                  <a:srgbClr val="0070C0"/>
                </a:solidFill>
                <a:latin typeface="Helvetica" pitchFamily="2" charset="0"/>
              </a:rPr>
              <a:t>formuler</a:t>
            </a:r>
            <a:r>
              <a:rPr lang="en-US" sz="2600" dirty="0">
                <a:solidFill>
                  <a:srgbClr val="0070C0"/>
                </a:solidFill>
                <a:latin typeface="Helvetica" pitchFamily="2" charset="0"/>
              </a:rPr>
              <a:t> et </a:t>
            </a:r>
            <a:r>
              <a:rPr lang="en-US" sz="2600" dirty="0" err="1">
                <a:solidFill>
                  <a:srgbClr val="0070C0"/>
                </a:solidFill>
                <a:latin typeface="Helvetica" pitchFamily="2" charset="0"/>
              </a:rPr>
              <a:t>conceptualiser</a:t>
            </a:r>
            <a:r>
              <a:rPr lang="en-US" sz="2600" dirty="0">
                <a:solidFill>
                  <a:srgbClr val="0070C0"/>
                </a:solidFill>
                <a:latin typeface="Helvetica" pitchFamily="2" charset="0"/>
              </a:rPr>
              <a:t>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compartimentés</a:t>
            </a:r>
            <a:endParaRPr lang="en-US" sz="2600" dirty="0">
              <a:solidFill>
                <a:srgbClr val="0070C0"/>
              </a:solidFill>
              <a:latin typeface="Helvetica" pitchFamily="2" charset="0"/>
            </a:endParaRPr>
          </a:p>
          <a:p>
            <a:r>
              <a:rPr lang="en-US" sz="2600" dirty="0">
                <a:solidFill>
                  <a:srgbClr val="0070C0"/>
                </a:solidFill>
                <a:latin typeface="Helvetica" pitchFamily="2" charset="0"/>
              </a:rPr>
              <a:t> </a:t>
            </a:r>
          </a:p>
          <a:p>
            <a:r>
              <a:rPr lang="en-US" sz="2600" dirty="0">
                <a:latin typeface="Helvetica" pitchFamily="2" charset="0"/>
              </a:rPr>
              <a:t>Example: population growth, predator prey, SIR models</a:t>
            </a:r>
          </a:p>
          <a:p>
            <a:endParaRPr lang="en-US" sz="2600" dirty="0">
              <a:latin typeface="Helvetica" pitchFamily="2" charset="0"/>
            </a:endParaRPr>
          </a:p>
        </p:txBody>
      </p:sp>
      <p:sp>
        <p:nvSpPr>
          <p:cNvPr id="5" name="Rectangle 4">
            <a:extLst>
              <a:ext uri="{FF2B5EF4-FFF2-40B4-BE49-F238E27FC236}">
                <a16:creationId xmlns:a16="http://schemas.microsoft.com/office/drawing/2014/main" id="{1D050BF7-5241-FA48-BD86-78B6CA99FF3E}"/>
              </a:ext>
            </a:extLst>
          </p:cNvPr>
          <p:cNvSpPr/>
          <p:nvPr/>
        </p:nvSpPr>
        <p:spPr>
          <a:xfrm>
            <a:off x="695153" y="5054138"/>
            <a:ext cx="7753694" cy="1438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880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pic>
        <p:nvPicPr>
          <p:cNvPr id="4" name="Picture 3">
            <a:extLst>
              <a:ext uri="{FF2B5EF4-FFF2-40B4-BE49-F238E27FC236}">
                <a16:creationId xmlns:a16="http://schemas.microsoft.com/office/drawing/2014/main" id="{F34E5029-BB29-C247-B1CA-9F234DB13FA6}"/>
              </a:ext>
            </a:extLst>
          </p:cNvPr>
          <p:cNvPicPr>
            <a:picLocks noChangeAspect="1"/>
          </p:cNvPicPr>
          <p:nvPr/>
        </p:nvPicPr>
        <p:blipFill>
          <a:blip r:embed="rId4"/>
          <a:stretch>
            <a:fillRect/>
          </a:stretch>
        </p:blipFill>
        <p:spPr>
          <a:xfrm>
            <a:off x="4628698" y="1915647"/>
            <a:ext cx="2049911" cy="3169418"/>
          </a:xfrm>
          <a:prstGeom prst="rect">
            <a:avLst/>
          </a:prstGeom>
        </p:spPr>
      </p:pic>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44889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7" name="Rectangle 16">
            <a:extLst>
              <a:ext uri="{FF2B5EF4-FFF2-40B4-BE49-F238E27FC236}">
                <a16:creationId xmlns:a16="http://schemas.microsoft.com/office/drawing/2014/main" id="{4D02A090-B13B-2142-B015-2C7BF26D4C71}"/>
              </a:ext>
            </a:extLst>
          </p:cNvPr>
          <p:cNvSpPr/>
          <p:nvPr/>
        </p:nvSpPr>
        <p:spPr>
          <a:xfrm>
            <a:off x="5408110" y="4972040"/>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8" name="Rectangle 17">
            <a:extLst>
              <a:ext uri="{FF2B5EF4-FFF2-40B4-BE49-F238E27FC236}">
                <a16:creationId xmlns:a16="http://schemas.microsoft.com/office/drawing/2014/main" id="{468CE729-4781-2D4D-B057-936024060BF8}"/>
              </a:ext>
            </a:extLst>
          </p:cNvPr>
          <p:cNvSpPr/>
          <p:nvPr/>
        </p:nvSpPr>
        <p:spPr>
          <a:xfrm rot="16200000">
            <a:off x="35634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6" name="Rectangle 15">
            <a:extLst>
              <a:ext uri="{FF2B5EF4-FFF2-40B4-BE49-F238E27FC236}">
                <a16:creationId xmlns:a16="http://schemas.microsoft.com/office/drawing/2014/main" id="{1FA2DE13-3B6B-7544-81A7-FD829CB66593}"/>
              </a:ext>
            </a:extLst>
          </p:cNvPr>
          <p:cNvSpPr/>
          <p:nvPr/>
        </p:nvSpPr>
        <p:spPr>
          <a:xfrm>
            <a:off x="66514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8FC5860-A410-8B69-A864-EFB69A23CE4D}"/>
                  </a:ext>
                </a:extLst>
              </p:cNvPr>
              <p:cNvSpPr txBox="1"/>
              <p:nvPr/>
            </p:nvSpPr>
            <p:spPr>
              <a:xfrm>
                <a:off x="7087479" y="3216967"/>
                <a:ext cx="1404807" cy="6914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baseline="-25000"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baseline="-25000" smtClean="0">
                              <a:latin typeface="Cambria Math" panose="02040503050406030204" pitchFamily="18" charset="0"/>
                            </a:rPr>
                            <m:t>0</m:t>
                          </m:r>
                        </m:num>
                        <m:den>
                          <m:r>
                            <a:rPr lang="en-US" sz="2400" b="0" i="1" smtClean="0">
                              <a:latin typeface="Cambria Math" panose="02040503050406030204" pitchFamily="18" charset="0"/>
                            </a:rPr>
                            <m:t>𝑡</m:t>
                          </m:r>
                        </m:den>
                      </m:f>
                    </m:oMath>
                  </m:oMathPara>
                </a14:m>
                <a:endParaRPr lang="en-US" dirty="0"/>
              </a:p>
            </p:txBody>
          </p:sp>
        </mc:Choice>
        <mc:Fallback>
          <p:sp>
            <p:nvSpPr>
              <p:cNvPr id="26" name="TextBox 25">
                <a:extLst>
                  <a:ext uri="{FF2B5EF4-FFF2-40B4-BE49-F238E27FC236}">
                    <a16:creationId xmlns:a16="http://schemas.microsoft.com/office/drawing/2014/main" id="{D8FC5860-A410-8B69-A864-EFB69A23CE4D}"/>
                  </a:ext>
                </a:extLst>
              </p:cNvPr>
              <p:cNvSpPr txBox="1">
                <a:spLocks noRot="1" noChangeAspect="1" noMove="1" noResize="1" noEditPoints="1" noAdjustHandles="1" noChangeArrowheads="1" noChangeShapeType="1" noTextEdit="1"/>
              </p:cNvSpPr>
              <p:nvPr/>
            </p:nvSpPr>
            <p:spPr>
              <a:xfrm>
                <a:off x="7087479" y="3216967"/>
                <a:ext cx="1404807" cy="691408"/>
              </a:xfrm>
              <a:prstGeom prst="rect">
                <a:avLst/>
              </a:prstGeom>
              <a:blipFill>
                <a:blip r:embed="rId5"/>
                <a:stretch>
                  <a:fillRect l="-2703" t="-1818" r="-2703" b="-1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0FC2DFE-8693-BAA4-63DE-6E7BE00F169F}"/>
                  </a:ext>
                </a:extLst>
              </p:cNvPr>
              <p:cNvSpPr txBox="1"/>
              <p:nvPr/>
            </p:nvSpPr>
            <p:spPr>
              <a:xfrm>
                <a:off x="6651656" y="3175335"/>
                <a:ext cx="446341" cy="7386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800" b="0" i="1" smtClean="0">
                          <a:solidFill>
                            <a:srgbClr val="FF0000"/>
                          </a:solidFill>
                          <a:latin typeface="Cambria Math" panose="02040503050406030204" pitchFamily="18" charset="0"/>
                          <a:ea typeface="Cambria Math" panose="02040503050406030204" pitchFamily="18" charset="0"/>
                        </a:rPr>
                        <m:t>𝑟</m:t>
                      </m:r>
                    </m:oMath>
                  </m:oMathPara>
                </a14:m>
                <a:endParaRPr lang="en-US" dirty="0"/>
              </a:p>
            </p:txBody>
          </p:sp>
        </mc:Choice>
        <mc:Fallback>
          <p:sp>
            <p:nvSpPr>
              <p:cNvPr id="27" name="TextBox 26">
                <a:extLst>
                  <a:ext uri="{FF2B5EF4-FFF2-40B4-BE49-F238E27FC236}">
                    <a16:creationId xmlns:a16="http://schemas.microsoft.com/office/drawing/2014/main" id="{30FC2DFE-8693-BAA4-63DE-6E7BE00F169F}"/>
                  </a:ext>
                </a:extLst>
              </p:cNvPr>
              <p:cNvSpPr txBox="1">
                <a:spLocks noRot="1" noChangeAspect="1" noMove="1" noResize="1" noEditPoints="1" noAdjustHandles="1" noChangeArrowheads="1" noChangeShapeType="1" noTextEdit="1"/>
              </p:cNvSpPr>
              <p:nvPr/>
            </p:nvSpPr>
            <p:spPr>
              <a:xfrm>
                <a:off x="6651656" y="3175335"/>
                <a:ext cx="446341" cy="738664"/>
              </a:xfrm>
              <a:prstGeom prst="rect">
                <a:avLst/>
              </a:prstGeom>
              <a:blipFill>
                <a:blip r:embed="rId6"/>
                <a:stretch>
                  <a:fillRect l="-16667" r="-13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FC8FB9A-451A-2518-2267-28B116AA609F}"/>
                  </a:ext>
                </a:extLst>
              </p:cNvPr>
              <p:cNvSpPr txBox="1"/>
              <p:nvPr/>
            </p:nvSpPr>
            <p:spPr>
              <a:xfrm>
                <a:off x="5565652" y="5745008"/>
                <a:ext cx="1259960" cy="7012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𝑑𝑁</m:t>
                          </m:r>
                        </m:num>
                        <m:den>
                          <m:r>
                            <a:rPr lang="en-US" sz="2400" b="0" i="1" smtClean="0">
                              <a:solidFill>
                                <a:srgbClr val="FF0000"/>
                              </a:solidFill>
                              <a:latin typeface="Cambria Math" panose="02040503050406030204" pitchFamily="18" charset="0"/>
                            </a:rPr>
                            <m:t>𝑑𝑡</m:t>
                          </m:r>
                        </m:den>
                      </m:f>
                      <m:r>
                        <a:rPr lang="en-US" sz="240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𝑟𝑁</m:t>
                      </m:r>
                    </m:oMath>
                  </m:oMathPara>
                </a14:m>
                <a:endParaRPr lang="en-US" sz="2400" dirty="0">
                  <a:solidFill>
                    <a:srgbClr val="FF0000"/>
                  </a:solidFill>
                </a:endParaRPr>
              </a:p>
            </p:txBody>
          </p:sp>
        </mc:Choice>
        <mc:Fallback>
          <p:sp>
            <p:nvSpPr>
              <p:cNvPr id="28" name="TextBox 27">
                <a:extLst>
                  <a:ext uri="{FF2B5EF4-FFF2-40B4-BE49-F238E27FC236}">
                    <a16:creationId xmlns:a16="http://schemas.microsoft.com/office/drawing/2014/main" id="{0FC8FB9A-451A-2518-2267-28B116AA609F}"/>
                  </a:ext>
                </a:extLst>
              </p:cNvPr>
              <p:cNvSpPr txBox="1">
                <a:spLocks noRot="1" noChangeAspect="1" noMove="1" noResize="1" noEditPoints="1" noAdjustHandles="1" noChangeArrowheads="1" noChangeShapeType="1" noTextEdit="1"/>
              </p:cNvSpPr>
              <p:nvPr/>
            </p:nvSpPr>
            <p:spPr>
              <a:xfrm>
                <a:off x="5565652" y="5745008"/>
                <a:ext cx="1259960" cy="701218"/>
              </a:xfrm>
              <a:prstGeom prst="rect">
                <a:avLst/>
              </a:prstGeom>
              <a:blipFill>
                <a:blip r:embed="rId7"/>
                <a:stretch>
                  <a:fillRect l="-6000" t="-3571" r="-4000"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CB4DA66E-6950-749F-357A-F0BB5B983B78}"/>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30" name="TextBox 29">
                <a:extLst>
                  <a:ext uri="{FF2B5EF4-FFF2-40B4-BE49-F238E27FC236}">
                    <a16:creationId xmlns:a16="http://schemas.microsoft.com/office/drawing/2014/main" id="{CB4DA66E-6950-749F-357A-F0BB5B983B78}"/>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8"/>
                <a:stretch>
                  <a:fillRect l="-1102" b="-255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2E7191E2-396C-1572-2597-9118D61570B1}"/>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31" name="TextBox 30">
                <a:extLst>
                  <a:ext uri="{FF2B5EF4-FFF2-40B4-BE49-F238E27FC236}">
                    <a16:creationId xmlns:a16="http://schemas.microsoft.com/office/drawing/2014/main" id="{2E7191E2-396C-1572-2597-9118D61570B1}"/>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9"/>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2F1C60E2-510D-110E-8F0A-E525BA4BA195}"/>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32" name="TextBox 31">
                <a:extLst>
                  <a:ext uri="{FF2B5EF4-FFF2-40B4-BE49-F238E27FC236}">
                    <a16:creationId xmlns:a16="http://schemas.microsoft.com/office/drawing/2014/main" id="{2F1C60E2-510D-110E-8F0A-E525BA4BA195}"/>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10"/>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3238305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5434706" y="104735"/>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1814DAB0-4E3F-3749-9DD6-6B3BDAE9D154}"/>
                  </a:ext>
                </a:extLst>
              </p:cNvPr>
              <p:cNvSpPr/>
              <p:nvPr/>
            </p:nvSpPr>
            <p:spPr>
              <a:xfrm>
                <a:off x="4864577" y="474067"/>
                <a:ext cx="3560929" cy="646176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𝑑𝑁</m:t>
                          </m:r>
                          <m:r>
                            <a:rPr lang="en-US" sz="2000" b="0" i="1" baseline="-25000" smtClean="0">
                              <a:solidFill>
                                <a:srgbClr val="000000"/>
                              </a:solidFill>
                              <a:effectLst/>
                              <a:latin typeface="Cambria Math" panose="02040503050406030204" pitchFamily="18" charset="0"/>
                              <a:cs typeface="Gill Sans" panose="020B0502020104020203" pitchFamily="34" charset="-79"/>
                            </a:rPr>
                            <m:t>𝑡</m:t>
                          </m:r>
                        </m:num>
                        <m:den>
                          <m:r>
                            <a:rPr lang="en-US" sz="2000" b="0" i="1" smtClean="0">
                              <a:solidFill>
                                <a:srgbClr val="000000"/>
                              </a:solidFill>
                              <a:effectLst/>
                              <a:latin typeface="Cambria Math" panose="02040503050406030204" pitchFamily="18" charset="0"/>
                              <a:cs typeface="Gill Sans" panose="020B0502020104020203" pitchFamily="34" charset="-79"/>
                            </a:rPr>
                            <m:t>𝑑𝑡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𝑟𝑁</m:t>
                      </m:r>
                      <m:r>
                        <a:rPr lang="en-US" sz="2000" b="0" i="1" baseline="-25000"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oMath>
                  </m:oMathPara>
                </a14:m>
                <a:endParaRPr lang="en-US" sz="2000" baseline="-25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 </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oMath>
                  </m:oMathPara>
                </a14:m>
                <a:endParaRPr lang="en-US" sz="25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14:m>
                  <m:oMathPara xmlns:m="http://schemas.openxmlformats.org/officeDocument/2006/math">
                    <m:oMathParaPr>
                      <m:jc m:val="centerGroup"/>
                    </m:oMathParaPr>
                    <m:oMath xmlns:m="http://schemas.openxmlformats.org/officeDocument/2006/math">
                      <m:nary>
                        <m:naryPr>
                          <m:ctrlPr>
                            <a:rPr lang="en-US" sz="2000" i="1" smtClean="0">
                              <a:solidFill>
                                <a:srgbClr val="000000"/>
                              </a:solidFill>
                              <a:effectLst/>
                              <a:latin typeface="Cambria Math" panose="02040503050406030204" pitchFamily="18" charset="0"/>
                              <a:cs typeface="Gill Sans" panose="020B0502020104020203" pitchFamily="34" charset="-79"/>
                            </a:rPr>
                          </m:ctrlPr>
                        </m:naryPr>
                        <m:sub>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sub>
                        <m:sup>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sup>
                        <m:e>
                          <m:f>
                            <m:fPr>
                              <m:ctrlPr>
                                <a:rPr lang="en-US" sz="2000" i="1" smtClean="0">
                                  <a:solidFill>
                                    <a:srgbClr val="000000"/>
                                  </a:solidFill>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e>
                      </m:nary>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nary>
                        <m:nary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naryPr>
                        <m:sub>
                          <m:r>
                            <m:rPr>
                              <m:brk m:alnAt="23"/>
                            </m:rP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0</m:t>
                          </m:r>
                        </m:sub>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sup>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e>
                      </m:nary>
                    </m:oMath>
                  </m:oMathPara>
                </a14:m>
                <a:endParaRPr lang="en-US" sz="2500" dirty="0">
                  <a:solidFill>
                    <a:srgbClr val="000000"/>
                  </a:solidFill>
                  <a:effectLst/>
                  <a:latin typeface="Helvetica" pitchFamily="2" charset="0"/>
                  <a:cs typeface="Gill Sans" panose="020B0502020104020203" pitchFamily="34" charset="-79"/>
                </a:endParaRPr>
              </a:p>
              <a:p>
                <a:endParaRPr lang="en-US" i="1"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e>
                      </m:func>
                      <m:r>
                        <a:rPr lang="en-US" sz="2000" b="0" i="1" smtClean="0">
                          <a:solidFill>
                            <a:srgbClr val="000000"/>
                          </a:solidFill>
                          <a:effectLst/>
                          <a:latin typeface="Cambria Math" panose="02040503050406030204" pitchFamily="18" charset="0"/>
                          <a:cs typeface="Gill Sans" panose="020B0502020104020203" pitchFamily="34" charset="-79"/>
                        </a:rPr>
                        <m:t>−</m:t>
                      </m:r>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e>
                      </m:func>
                      <m:r>
                        <a:rPr lang="en-US" sz="2000" b="0" i="1" smtClean="0">
                          <a:solidFill>
                            <a:srgbClr val="000000"/>
                          </a:solidFill>
                          <a:effectLst/>
                          <a:latin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d>
                            <m:dPr>
                              <m:ctrlPr>
                                <a:rPr lang="en-US" sz="2000" b="0" i="1" smtClean="0">
                                  <a:solidFill>
                                    <a:srgbClr val="000000"/>
                                  </a:solidFill>
                                  <a:effectLst/>
                                  <a:latin typeface="Cambria Math" panose="02040503050406030204" pitchFamily="18" charset="0"/>
                                  <a:cs typeface="Gill Sans" panose="020B0502020104020203" pitchFamily="34" charset="-79"/>
                                </a:rPr>
                              </m:ctrlPr>
                            </m:dPr>
                            <m:e>
                              <m:f>
                                <m:fPr>
                                  <m:ctrlPr>
                                    <a:rPr lang="en-US" sz="2000" b="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e>
                          </m:d>
                        </m:e>
                      </m:func>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sSup>
                        <m:sSup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sSupPr>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𝑒</m:t>
                          </m:r>
                        </m:e>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sup>
                      </m:sSup>
                    </m:oMath>
                  </m:oMathPara>
                </a14:m>
                <a:endParaRPr lang="en-US" sz="2000" dirty="0">
                  <a:solidFill>
                    <a:srgbClr val="000000"/>
                  </a:solidFill>
                  <a:effectLst/>
                  <a:latin typeface="Helvetica" pitchFamily="2" charset="0"/>
                  <a:cs typeface="Gill Sans" panose="020B0502020104020203" pitchFamily="34" charset="-79"/>
                </a:endParaRPr>
              </a:p>
              <a:p>
                <a:endParaRPr lang="en-US" sz="12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Solve for N(t):</a:t>
                </a:r>
              </a:p>
              <a:p>
                <a14:m>
                  <m:oMathPara xmlns:m="http://schemas.openxmlformats.org/officeDocument/2006/math">
                    <m:oMathParaPr>
                      <m:jc m:val="centerGroup"/>
                    </m:oMathParaPr>
                    <m:oMath xmlns:m="http://schemas.openxmlformats.org/officeDocument/2006/math">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𝑡</m:t>
                      </m:r>
                      <m:r>
                        <a:rPr lang="en-US" sz="2000" b="0" i="1" smtClean="0">
                          <a:solidFill>
                            <a:srgbClr val="FF0000"/>
                          </a:solidFill>
                          <a:effectLst/>
                          <a:latin typeface="Cambria Math" panose="02040503050406030204" pitchFamily="18" charset="0"/>
                          <a:cs typeface="Gill Sans" panose="020B0502020104020203" pitchFamily="34" charset="-79"/>
                        </a:rPr>
                        <m:t>=</m:t>
                      </m:r>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2000" b="0" i="1" smtClean="0">
                              <a:solidFill>
                                <a:srgbClr val="FF0000"/>
                              </a:solidFill>
                              <a:effectLst/>
                              <a:latin typeface="Cambria Math" panose="02040503050406030204" pitchFamily="18" charset="0"/>
                              <a:cs typeface="Gill Sans" panose="020B0502020104020203" pitchFamily="34" charset="-79"/>
                            </a:rPr>
                          </m:ctrlPr>
                        </m:sSupPr>
                        <m:e>
                          <m:r>
                            <a:rPr lang="en-US" sz="2000" b="0" i="1" smtClean="0">
                              <a:solidFill>
                                <a:srgbClr val="FF0000"/>
                              </a:solidFill>
                              <a:effectLst/>
                              <a:latin typeface="Cambria Math" panose="02040503050406030204" pitchFamily="18" charset="0"/>
                              <a:cs typeface="Gill Sans" panose="020B0502020104020203" pitchFamily="34" charset="-79"/>
                            </a:rPr>
                            <m:t>𝑒</m:t>
                          </m:r>
                        </m:e>
                        <m:sup>
                          <m:r>
                            <a:rPr lang="en-US" sz="20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2000" dirty="0">
                  <a:solidFill>
                    <a:srgbClr val="FF0000"/>
                  </a:solidFill>
                  <a:effectLst/>
                  <a:latin typeface="Helvetica" pitchFamily="2" charset="0"/>
                  <a:cs typeface="Gill Sans" panose="020B0502020104020203" pitchFamily="34" charset="-79"/>
                </a:endParaRPr>
              </a:p>
            </p:txBody>
          </p:sp>
        </mc:Choice>
        <mc:Fallback>
          <p:sp>
            <p:nvSpPr>
              <p:cNvPr id="20" name="Rectangle 19">
                <a:extLst>
                  <a:ext uri="{FF2B5EF4-FFF2-40B4-BE49-F238E27FC236}">
                    <a16:creationId xmlns:a16="http://schemas.microsoft.com/office/drawing/2014/main" id="{1814DAB0-4E3F-3749-9DD6-6B3BDAE9D154}"/>
                  </a:ext>
                </a:extLst>
              </p:cNvPr>
              <p:cNvSpPr>
                <a:spLocks noRot="1" noChangeAspect="1" noMove="1" noResize="1" noEditPoints="1" noAdjustHandles="1" noChangeArrowheads="1" noChangeShapeType="1" noTextEdit="1"/>
              </p:cNvSpPr>
              <p:nvPr/>
            </p:nvSpPr>
            <p:spPr>
              <a:xfrm>
                <a:off x="4864577" y="474067"/>
                <a:ext cx="3560929" cy="6461769"/>
              </a:xfrm>
              <a:prstGeom prst="rect">
                <a:avLst/>
              </a:prstGeom>
              <a:blipFill>
                <a:blip r:embed="rId4"/>
                <a:stretch>
                  <a:fillRect l="-7473"/>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F9035ED0-DA47-FDD4-B2F8-9B70578712FE}"/>
              </a:ext>
            </a:extLst>
          </p:cNvPr>
          <p:cNvSpPr/>
          <p:nvPr/>
        </p:nvSpPr>
        <p:spPr>
          <a:xfrm>
            <a:off x="4279424" y="1165265"/>
            <a:ext cx="3746023" cy="558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FCEFBA6-AE02-1559-0F85-CE96EB09A1DC}"/>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3" name="TextBox 22">
                <a:extLst>
                  <a:ext uri="{FF2B5EF4-FFF2-40B4-BE49-F238E27FC236}">
                    <a16:creationId xmlns:a16="http://schemas.microsoft.com/office/drawing/2014/main" id="{5FCEFBA6-AE02-1559-0F85-CE96EB09A1DC}"/>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p:spTree>
    <p:extLst>
      <p:ext uri="{BB962C8B-B14F-4D97-AF65-F5344CB8AC3E}">
        <p14:creationId xmlns:p14="http://schemas.microsoft.com/office/powerpoint/2010/main" val="70962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5434706" y="104735"/>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1814DAB0-4E3F-3749-9DD6-6B3BDAE9D154}"/>
                  </a:ext>
                </a:extLst>
              </p:cNvPr>
              <p:cNvSpPr/>
              <p:nvPr/>
            </p:nvSpPr>
            <p:spPr>
              <a:xfrm>
                <a:off x="4864577" y="474067"/>
                <a:ext cx="3560929" cy="6461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𝑑𝑁</m:t>
                          </m:r>
                          <m:r>
                            <a:rPr lang="en-US" sz="2000" b="0" i="1" baseline="-25000" smtClean="0">
                              <a:solidFill>
                                <a:srgbClr val="000000"/>
                              </a:solidFill>
                              <a:effectLst/>
                              <a:latin typeface="Cambria Math" panose="02040503050406030204" pitchFamily="18" charset="0"/>
                              <a:cs typeface="Gill Sans" panose="020B0502020104020203" pitchFamily="34" charset="-79"/>
                            </a:rPr>
                            <m:t>𝑡</m:t>
                          </m:r>
                        </m:num>
                        <m:den>
                          <m:r>
                            <a:rPr lang="en-US" sz="2000" b="0" i="1" smtClean="0">
                              <a:solidFill>
                                <a:srgbClr val="000000"/>
                              </a:solidFill>
                              <a:effectLst/>
                              <a:latin typeface="Cambria Math" panose="02040503050406030204" pitchFamily="18" charset="0"/>
                              <a:cs typeface="Gill Sans" panose="020B0502020104020203" pitchFamily="34" charset="-79"/>
                            </a:rPr>
                            <m:t>𝑑𝑡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𝑟𝑁</m:t>
                      </m:r>
                      <m:r>
                        <a:rPr lang="en-US" sz="2000" b="0" i="1" baseline="-25000"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oMath>
                  </m:oMathPara>
                </a14:m>
                <a:endParaRPr lang="en-US" sz="2000" baseline="-25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 </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oMath>
                  </m:oMathPara>
                </a14:m>
                <a:endParaRPr lang="en-US" sz="25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nary>
                        <m:naryPr>
                          <m:ctrlPr>
                            <a:rPr lang="en-US" sz="2000" i="1" smtClean="0">
                              <a:solidFill>
                                <a:srgbClr val="000000"/>
                              </a:solidFill>
                              <a:effectLst/>
                              <a:latin typeface="Cambria Math" panose="02040503050406030204" pitchFamily="18" charset="0"/>
                              <a:cs typeface="Gill Sans" panose="020B0502020104020203" pitchFamily="34" charset="-79"/>
                            </a:rPr>
                          </m:ctrlPr>
                        </m:naryPr>
                        <m:sub>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sub>
                        <m:sup>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sup>
                        <m:e>
                          <m:f>
                            <m:fPr>
                              <m:ctrlPr>
                                <a:rPr lang="en-US" sz="2000" i="1" smtClean="0">
                                  <a:solidFill>
                                    <a:srgbClr val="000000"/>
                                  </a:solidFill>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𝑑𝑁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e>
                      </m:nary>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nary>
                        <m:nary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naryPr>
                        <m:sub>
                          <m:r>
                            <m:rPr>
                              <m:brk m:alnAt="23"/>
                            </m:rP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0</m:t>
                          </m:r>
                        </m:sub>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sup>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e>
                      </m:nary>
                    </m:oMath>
                  </m:oMathPara>
                </a14:m>
                <a:endParaRPr lang="en-US" sz="2500" dirty="0">
                  <a:solidFill>
                    <a:srgbClr val="000000"/>
                  </a:solidFill>
                  <a:effectLst/>
                  <a:latin typeface="Helvetica" pitchFamily="2" charset="0"/>
                  <a:cs typeface="Gill Sans" panose="020B0502020104020203" pitchFamily="34" charset="-79"/>
                </a:endParaRPr>
              </a:p>
              <a:p>
                <a:endParaRPr lang="en-US" i="1"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e>
                      </m:func>
                      <m:r>
                        <a:rPr lang="en-US" sz="2000" b="0" i="1" smtClean="0">
                          <a:solidFill>
                            <a:srgbClr val="000000"/>
                          </a:solidFill>
                          <a:effectLst/>
                          <a:latin typeface="Cambria Math" panose="02040503050406030204" pitchFamily="18" charset="0"/>
                          <a:cs typeface="Gill Sans" panose="020B0502020104020203" pitchFamily="34" charset="-79"/>
                        </a:rPr>
                        <m:t>−</m:t>
                      </m:r>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e>
                      </m:func>
                      <m:r>
                        <a:rPr lang="en-US" sz="2000" b="0" i="1" smtClean="0">
                          <a:solidFill>
                            <a:srgbClr val="000000"/>
                          </a:solidFill>
                          <a:effectLst/>
                          <a:latin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d>
                            <m:dPr>
                              <m:ctrlPr>
                                <a:rPr lang="en-US" sz="2000" b="0" i="1" smtClean="0">
                                  <a:solidFill>
                                    <a:srgbClr val="000000"/>
                                  </a:solidFill>
                                  <a:effectLst/>
                                  <a:latin typeface="Cambria Math" panose="02040503050406030204" pitchFamily="18" charset="0"/>
                                  <a:cs typeface="Gill Sans" panose="020B0502020104020203" pitchFamily="34" charset="-79"/>
                                </a:rPr>
                              </m:ctrlPr>
                            </m:dPr>
                            <m:e>
                              <m:f>
                                <m:fPr>
                                  <m:ctrlPr>
                                    <a:rPr lang="en-US" sz="2000" b="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e>
                          </m:d>
                        </m:e>
                      </m:func>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sSup>
                        <m:sSup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sSupPr>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𝑒</m:t>
                          </m:r>
                        </m:e>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sup>
                      </m:sSup>
                    </m:oMath>
                  </m:oMathPara>
                </a14:m>
                <a:endParaRPr lang="en-US" sz="2000" dirty="0">
                  <a:solidFill>
                    <a:srgbClr val="000000"/>
                  </a:solidFill>
                  <a:effectLst/>
                  <a:latin typeface="Helvetica" pitchFamily="2" charset="0"/>
                  <a:cs typeface="Gill Sans" panose="020B0502020104020203" pitchFamily="34" charset="-79"/>
                </a:endParaRPr>
              </a:p>
              <a:p>
                <a:endParaRPr lang="en-US" sz="12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Solve for N(t):</a:t>
                </a:r>
              </a:p>
              <a:p>
                <a:pPr/>
                <a14:m>
                  <m:oMathPara xmlns:m="http://schemas.openxmlformats.org/officeDocument/2006/math">
                    <m:oMathParaPr>
                      <m:jc m:val="centerGroup"/>
                    </m:oMathParaPr>
                    <m:oMath xmlns:m="http://schemas.openxmlformats.org/officeDocument/2006/math">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𝑡</m:t>
                      </m:r>
                      <m:r>
                        <a:rPr lang="en-US" sz="2000" b="0" i="1" smtClean="0">
                          <a:solidFill>
                            <a:srgbClr val="FF0000"/>
                          </a:solidFill>
                          <a:effectLst/>
                          <a:latin typeface="Cambria Math" panose="02040503050406030204" pitchFamily="18" charset="0"/>
                          <a:cs typeface="Gill Sans" panose="020B0502020104020203" pitchFamily="34" charset="-79"/>
                        </a:rPr>
                        <m:t>=</m:t>
                      </m:r>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2000" b="0" i="1" smtClean="0">
                              <a:solidFill>
                                <a:srgbClr val="FF0000"/>
                              </a:solidFill>
                              <a:effectLst/>
                              <a:latin typeface="Cambria Math" panose="02040503050406030204" pitchFamily="18" charset="0"/>
                              <a:cs typeface="Gill Sans" panose="020B0502020104020203" pitchFamily="34" charset="-79"/>
                            </a:rPr>
                          </m:ctrlPr>
                        </m:sSupPr>
                        <m:e>
                          <m:r>
                            <a:rPr lang="en-US" sz="2000" b="0" i="1" smtClean="0">
                              <a:solidFill>
                                <a:srgbClr val="FF0000"/>
                              </a:solidFill>
                              <a:effectLst/>
                              <a:latin typeface="Cambria Math" panose="02040503050406030204" pitchFamily="18" charset="0"/>
                              <a:cs typeface="Gill Sans" panose="020B0502020104020203" pitchFamily="34" charset="-79"/>
                            </a:rPr>
                            <m:t>𝑒</m:t>
                          </m:r>
                        </m:e>
                        <m:sup>
                          <m:r>
                            <a:rPr lang="en-US" sz="20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2000" dirty="0">
                  <a:solidFill>
                    <a:srgbClr val="FF0000"/>
                  </a:solidFill>
                  <a:effectLst/>
                  <a:latin typeface="Helvetica" pitchFamily="2" charset="0"/>
                  <a:cs typeface="Gill Sans" panose="020B0502020104020203" pitchFamily="34" charset="-79"/>
                </a:endParaRPr>
              </a:p>
            </p:txBody>
          </p:sp>
        </mc:Choice>
        <mc:Fallback>
          <p:sp>
            <p:nvSpPr>
              <p:cNvPr id="20" name="Rectangle 19">
                <a:extLst>
                  <a:ext uri="{FF2B5EF4-FFF2-40B4-BE49-F238E27FC236}">
                    <a16:creationId xmlns:a16="http://schemas.microsoft.com/office/drawing/2014/main" id="{1814DAB0-4E3F-3749-9DD6-6B3BDAE9D154}"/>
                  </a:ext>
                </a:extLst>
              </p:cNvPr>
              <p:cNvSpPr>
                <a:spLocks noRot="1" noChangeAspect="1" noMove="1" noResize="1" noEditPoints="1" noAdjustHandles="1" noChangeArrowheads="1" noChangeShapeType="1" noTextEdit="1"/>
              </p:cNvSpPr>
              <p:nvPr/>
            </p:nvSpPr>
            <p:spPr>
              <a:xfrm>
                <a:off x="4864577" y="474067"/>
                <a:ext cx="3560929" cy="6461769"/>
              </a:xfrm>
              <a:prstGeom prst="rect">
                <a:avLst/>
              </a:prstGeom>
              <a:blipFill>
                <a:blip r:embed="rId4"/>
                <a:stretch>
                  <a:fillRect l="-7473"/>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F9035ED0-DA47-FDD4-B2F8-9B70578712FE}"/>
              </a:ext>
            </a:extLst>
          </p:cNvPr>
          <p:cNvSpPr/>
          <p:nvPr/>
        </p:nvSpPr>
        <p:spPr>
          <a:xfrm>
            <a:off x="4279424" y="2336799"/>
            <a:ext cx="3746023" cy="44164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FCEFBA6-AE02-1559-0F85-CE96EB09A1DC}"/>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3" name="TextBox 22">
                <a:extLst>
                  <a:ext uri="{FF2B5EF4-FFF2-40B4-BE49-F238E27FC236}">
                    <a16:creationId xmlns:a16="http://schemas.microsoft.com/office/drawing/2014/main" id="{5FCEFBA6-AE02-1559-0F85-CE96EB09A1DC}"/>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p:spTree>
    <p:extLst>
      <p:ext uri="{BB962C8B-B14F-4D97-AF65-F5344CB8AC3E}">
        <p14:creationId xmlns:p14="http://schemas.microsoft.com/office/powerpoint/2010/main" val="3284864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5434706" y="104735"/>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1814DAB0-4E3F-3749-9DD6-6B3BDAE9D154}"/>
                  </a:ext>
                </a:extLst>
              </p:cNvPr>
              <p:cNvSpPr/>
              <p:nvPr/>
            </p:nvSpPr>
            <p:spPr>
              <a:xfrm>
                <a:off x="4864577" y="474067"/>
                <a:ext cx="3560929" cy="6461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𝑑𝑁</m:t>
                          </m:r>
                          <m:r>
                            <a:rPr lang="en-US" sz="2000" b="0" i="1" baseline="-25000" smtClean="0">
                              <a:solidFill>
                                <a:srgbClr val="000000"/>
                              </a:solidFill>
                              <a:effectLst/>
                              <a:latin typeface="Cambria Math" panose="02040503050406030204" pitchFamily="18" charset="0"/>
                              <a:cs typeface="Gill Sans" panose="020B0502020104020203" pitchFamily="34" charset="-79"/>
                            </a:rPr>
                            <m:t>𝑡</m:t>
                          </m:r>
                        </m:num>
                        <m:den>
                          <m:r>
                            <a:rPr lang="en-US" sz="2000" b="0" i="1" smtClean="0">
                              <a:solidFill>
                                <a:srgbClr val="000000"/>
                              </a:solidFill>
                              <a:effectLst/>
                              <a:latin typeface="Cambria Math" panose="02040503050406030204" pitchFamily="18" charset="0"/>
                              <a:cs typeface="Gill Sans" panose="020B0502020104020203" pitchFamily="34" charset="-79"/>
                            </a:rPr>
                            <m:t>𝑑𝑡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𝑟𝑁</m:t>
                      </m:r>
                      <m:r>
                        <a:rPr lang="en-US" sz="2000" b="0" i="1" baseline="-25000"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oMath>
                  </m:oMathPara>
                </a14:m>
                <a:endParaRPr lang="en-US" sz="2000" baseline="-25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 </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oMath>
                  </m:oMathPara>
                </a14:m>
                <a:endParaRPr lang="en-US" sz="25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nary>
                        <m:naryPr>
                          <m:ctrlPr>
                            <a:rPr lang="en-US" sz="2000" i="1" smtClean="0">
                              <a:solidFill>
                                <a:srgbClr val="000000"/>
                              </a:solidFill>
                              <a:effectLst/>
                              <a:latin typeface="Cambria Math" panose="02040503050406030204" pitchFamily="18" charset="0"/>
                              <a:cs typeface="Gill Sans" panose="020B0502020104020203" pitchFamily="34" charset="-79"/>
                            </a:rPr>
                          </m:ctrlPr>
                        </m:naryPr>
                        <m:sub>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sub>
                        <m:sup>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sup>
                        <m:e>
                          <m:f>
                            <m:fPr>
                              <m:ctrlPr>
                                <a:rPr lang="en-US" sz="2000" i="1" smtClean="0">
                                  <a:solidFill>
                                    <a:srgbClr val="000000"/>
                                  </a:solidFill>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𝑑𝑁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e>
                      </m:nary>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nary>
                        <m:nary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naryPr>
                        <m:sub>
                          <m:r>
                            <m:rPr>
                              <m:brk m:alnAt="23"/>
                            </m:rP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0</m:t>
                          </m:r>
                        </m:sub>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sup>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e>
                      </m:nary>
                    </m:oMath>
                  </m:oMathPara>
                </a14:m>
                <a:endParaRPr lang="en-US" sz="2500" dirty="0">
                  <a:solidFill>
                    <a:srgbClr val="000000"/>
                  </a:solidFill>
                  <a:effectLst/>
                  <a:latin typeface="Helvetica" pitchFamily="2" charset="0"/>
                  <a:cs typeface="Gill Sans" panose="020B0502020104020203" pitchFamily="34" charset="-79"/>
                </a:endParaRPr>
              </a:p>
              <a:p>
                <a:endParaRPr lang="en-US" i="1"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e>
                      </m:func>
                      <m:r>
                        <a:rPr lang="en-US" sz="2000" b="0" i="1" smtClean="0">
                          <a:solidFill>
                            <a:srgbClr val="000000"/>
                          </a:solidFill>
                          <a:effectLst/>
                          <a:latin typeface="Cambria Math" panose="02040503050406030204" pitchFamily="18" charset="0"/>
                          <a:cs typeface="Gill Sans" panose="020B0502020104020203" pitchFamily="34" charset="-79"/>
                        </a:rPr>
                        <m:t>−</m:t>
                      </m:r>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e>
                      </m:func>
                      <m:r>
                        <a:rPr lang="en-US" sz="2000" b="0" i="1" smtClean="0">
                          <a:solidFill>
                            <a:srgbClr val="000000"/>
                          </a:solidFill>
                          <a:effectLst/>
                          <a:latin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d>
                            <m:dPr>
                              <m:ctrlPr>
                                <a:rPr lang="en-US" sz="2000" b="0" i="1" smtClean="0">
                                  <a:solidFill>
                                    <a:srgbClr val="000000"/>
                                  </a:solidFill>
                                  <a:effectLst/>
                                  <a:latin typeface="Cambria Math" panose="02040503050406030204" pitchFamily="18" charset="0"/>
                                  <a:cs typeface="Gill Sans" panose="020B0502020104020203" pitchFamily="34" charset="-79"/>
                                </a:rPr>
                              </m:ctrlPr>
                            </m:dPr>
                            <m:e>
                              <m:f>
                                <m:fPr>
                                  <m:ctrlPr>
                                    <a:rPr lang="en-US" sz="2000" b="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e>
                          </m:d>
                        </m:e>
                      </m:func>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sSup>
                        <m:sSup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sSupPr>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𝑒</m:t>
                          </m:r>
                        </m:e>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sup>
                      </m:sSup>
                    </m:oMath>
                  </m:oMathPara>
                </a14:m>
                <a:endParaRPr lang="en-US" sz="2000" dirty="0">
                  <a:solidFill>
                    <a:srgbClr val="000000"/>
                  </a:solidFill>
                  <a:effectLst/>
                  <a:latin typeface="Helvetica" pitchFamily="2" charset="0"/>
                  <a:cs typeface="Gill Sans" panose="020B0502020104020203" pitchFamily="34" charset="-79"/>
                </a:endParaRPr>
              </a:p>
              <a:p>
                <a:endParaRPr lang="en-US" sz="12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Solve for N(t):</a:t>
                </a:r>
              </a:p>
              <a:p>
                <a:pPr/>
                <a14:m>
                  <m:oMathPara xmlns:m="http://schemas.openxmlformats.org/officeDocument/2006/math">
                    <m:oMathParaPr>
                      <m:jc m:val="centerGroup"/>
                    </m:oMathParaPr>
                    <m:oMath xmlns:m="http://schemas.openxmlformats.org/officeDocument/2006/math">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𝑡</m:t>
                      </m:r>
                      <m:r>
                        <a:rPr lang="en-US" sz="2000" b="0" i="1" smtClean="0">
                          <a:solidFill>
                            <a:srgbClr val="FF0000"/>
                          </a:solidFill>
                          <a:effectLst/>
                          <a:latin typeface="Cambria Math" panose="02040503050406030204" pitchFamily="18" charset="0"/>
                          <a:cs typeface="Gill Sans" panose="020B0502020104020203" pitchFamily="34" charset="-79"/>
                        </a:rPr>
                        <m:t>=</m:t>
                      </m:r>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2000" b="0" i="1" smtClean="0">
                              <a:solidFill>
                                <a:srgbClr val="FF0000"/>
                              </a:solidFill>
                              <a:effectLst/>
                              <a:latin typeface="Cambria Math" panose="02040503050406030204" pitchFamily="18" charset="0"/>
                              <a:cs typeface="Gill Sans" panose="020B0502020104020203" pitchFamily="34" charset="-79"/>
                            </a:rPr>
                          </m:ctrlPr>
                        </m:sSupPr>
                        <m:e>
                          <m:r>
                            <a:rPr lang="en-US" sz="2000" b="0" i="1" smtClean="0">
                              <a:solidFill>
                                <a:srgbClr val="FF0000"/>
                              </a:solidFill>
                              <a:effectLst/>
                              <a:latin typeface="Cambria Math" panose="02040503050406030204" pitchFamily="18" charset="0"/>
                              <a:cs typeface="Gill Sans" panose="020B0502020104020203" pitchFamily="34" charset="-79"/>
                            </a:rPr>
                            <m:t>𝑒</m:t>
                          </m:r>
                        </m:e>
                        <m:sup>
                          <m:r>
                            <a:rPr lang="en-US" sz="20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2000" dirty="0">
                  <a:solidFill>
                    <a:srgbClr val="FF0000"/>
                  </a:solidFill>
                  <a:effectLst/>
                  <a:latin typeface="Helvetica" pitchFamily="2" charset="0"/>
                  <a:cs typeface="Gill Sans" panose="020B0502020104020203" pitchFamily="34" charset="-79"/>
                </a:endParaRPr>
              </a:p>
            </p:txBody>
          </p:sp>
        </mc:Choice>
        <mc:Fallback>
          <p:sp>
            <p:nvSpPr>
              <p:cNvPr id="20" name="Rectangle 19">
                <a:extLst>
                  <a:ext uri="{FF2B5EF4-FFF2-40B4-BE49-F238E27FC236}">
                    <a16:creationId xmlns:a16="http://schemas.microsoft.com/office/drawing/2014/main" id="{1814DAB0-4E3F-3749-9DD6-6B3BDAE9D154}"/>
                  </a:ext>
                </a:extLst>
              </p:cNvPr>
              <p:cNvSpPr>
                <a:spLocks noRot="1" noChangeAspect="1" noMove="1" noResize="1" noEditPoints="1" noAdjustHandles="1" noChangeArrowheads="1" noChangeShapeType="1" noTextEdit="1"/>
              </p:cNvSpPr>
              <p:nvPr/>
            </p:nvSpPr>
            <p:spPr>
              <a:xfrm>
                <a:off x="4864577" y="474067"/>
                <a:ext cx="3560929" cy="6461769"/>
              </a:xfrm>
              <a:prstGeom prst="rect">
                <a:avLst/>
              </a:prstGeom>
              <a:blipFill>
                <a:blip r:embed="rId4"/>
                <a:stretch>
                  <a:fillRect l="-7473"/>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F9035ED0-DA47-FDD4-B2F8-9B70578712FE}"/>
              </a:ext>
            </a:extLst>
          </p:cNvPr>
          <p:cNvSpPr/>
          <p:nvPr/>
        </p:nvSpPr>
        <p:spPr>
          <a:xfrm>
            <a:off x="4279424" y="3468998"/>
            <a:ext cx="3746023" cy="3284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FCEFBA6-AE02-1559-0F85-CE96EB09A1DC}"/>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3" name="TextBox 22">
                <a:extLst>
                  <a:ext uri="{FF2B5EF4-FFF2-40B4-BE49-F238E27FC236}">
                    <a16:creationId xmlns:a16="http://schemas.microsoft.com/office/drawing/2014/main" id="{5FCEFBA6-AE02-1559-0F85-CE96EB09A1DC}"/>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p:spTree>
    <p:extLst>
      <p:ext uri="{BB962C8B-B14F-4D97-AF65-F5344CB8AC3E}">
        <p14:creationId xmlns:p14="http://schemas.microsoft.com/office/powerpoint/2010/main" val="1518418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5434706" y="104735"/>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1814DAB0-4E3F-3749-9DD6-6B3BDAE9D154}"/>
                  </a:ext>
                </a:extLst>
              </p:cNvPr>
              <p:cNvSpPr/>
              <p:nvPr/>
            </p:nvSpPr>
            <p:spPr>
              <a:xfrm>
                <a:off x="4864577" y="474067"/>
                <a:ext cx="3560929" cy="6461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𝑑𝑁</m:t>
                          </m:r>
                          <m:r>
                            <a:rPr lang="en-US" sz="2000" b="0" i="1" baseline="-25000" smtClean="0">
                              <a:solidFill>
                                <a:srgbClr val="000000"/>
                              </a:solidFill>
                              <a:effectLst/>
                              <a:latin typeface="Cambria Math" panose="02040503050406030204" pitchFamily="18" charset="0"/>
                              <a:cs typeface="Gill Sans" panose="020B0502020104020203" pitchFamily="34" charset="-79"/>
                            </a:rPr>
                            <m:t>𝑡</m:t>
                          </m:r>
                        </m:num>
                        <m:den>
                          <m:r>
                            <a:rPr lang="en-US" sz="2000" b="0" i="1" smtClean="0">
                              <a:solidFill>
                                <a:srgbClr val="000000"/>
                              </a:solidFill>
                              <a:effectLst/>
                              <a:latin typeface="Cambria Math" panose="02040503050406030204" pitchFamily="18" charset="0"/>
                              <a:cs typeface="Gill Sans" panose="020B0502020104020203" pitchFamily="34" charset="-79"/>
                            </a:rPr>
                            <m:t>𝑑𝑡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𝑟𝑁</m:t>
                      </m:r>
                      <m:r>
                        <a:rPr lang="en-US" sz="2000" b="0" i="1" baseline="-25000"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oMath>
                  </m:oMathPara>
                </a14:m>
                <a:endParaRPr lang="en-US" sz="2000" baseline="-25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 </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oMath>
                  </m:oMathPara>
                </a14:m>
                <a:endParaRPr lang="en-US" sz="25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nary>
                        <m:naryPr>
                          <m:ctrlPr>
                            <a:rPr lang="en-US" sz="2000" i="1" smtClean="0">
                              <a:solidFill>
                                <a:srgbClr val="000000"/>
                              </a:solidFill>
                              <a:effectLst/>
                              <a:latin typeface="Cambria Math" panose="02040503050406030204" pitchFamily="18" charset="0"/>
                              <a:cs typeface="Gill Sans" panose="020B0502020104020203" pitchFamily="34" charset="-79"/>
                            </a:rPr>
                          </m:ctrlPr>
                        </m:naryPr>
                        <m:sub>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sub>
                        <m:sup>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sup>
                        <m:e>
                          <m:f>
                            <m:fPr>
                              <m:ctrlPr>
                                <a:rPr lang="en-US" sz="2000" i="1" smtClean="0">
                                  <a:solidFill>
                                    <a:srgbClr val="000000"/>
                                  </a:solidFill>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𝑑𝑁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e>
                      </m:nary>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nary>
                        <m:nary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naryPr>
                        <m:sub>
                          <m:r>
                            <m:rPr>
                              <m:brk m:alnAt="23"/>
                            </m:rP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0</m:t>
                          </m:r>
                        </m:sub>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sup>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e>
                      </m:nary>
                    </m:oMath>
                  </m:oMathPara>
                </a14:m>
                <a:endParaRPr lang="en-US" sz="2500" dirty="0">
                  <a:solidFill>
                    <a:srgbClr val="000000"/>
                  </a:solidFill>
                  <a:effectLst/>
                  <a:latin typeface="Helvetica" pitchFamily="2" charset="0"/>
                  <a:cs typeface="Gill Sans" panose="020B0502020104020203" pitchFamily="34" charset="-79"/>
                </a:endParaRPr>
              </a:p>
              <a:p>
                <a:endParaRPr lang="en-US" i="1"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e>
                      </m:func>
                      <m:r>
                        <a:rPr lang="en-US" sz="2000" b="0" i="1" smtClean="0">
                          <a:solidFill>
                            <a:srgbClr val="000000"/>
                          </a:solidFill>
                          <a:effectLst/>
                          <a:latin typeface="Cambria Math" panose="02040503050406030204" pitchFamily="18" charset="0"/>
                          <a:cs typeface="Gill Sans" panose="020B0502020104020203" pitchFamily="34" charset="-79"/>
                        </a:rPr>
                        <m:t>−</m:t>
                      </m:r>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e>
                      </m:func>
                      <m:r>
                        <a:rPr lang="en-US" sz="2000" b="0" i="1" smtClean="0">
                          <a:solidFill>
                            <a:srgbClr val="000000"/>
                          </a:solidFill>
                          <a:effectLst/>
                          <a:latin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d>
                            <m:dPr>
                              <m:ctrlPr>
                                <a:rPr lang="en-US" sz="2000" b="0" i="1" smtClean="0">
                                  <a:solidFill>
                                    <a:srgbClr val="000000"/>
                                  </a:solidFill>
                                  <a:effectLst/>
                                  <a:latin typeface="Cambria Math" panose="02040503050406030204" pitchFamily="18" charset="0"/>
                                  <a:cs typeface="Gill Sans" panose="020B0502020104020203" pitchFamily="34" charset="-79"/>
                                </a:rPr>
                              </m:ctrlPr>
                            </m:dPr>
                            <m:e>
                              <m:f>
                                <m:fPr>
                                  <m:ctrlPr>
                                    <a:rPr lang="en-US" sz="2000" b="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e>
                          </m:d>
                        </m:e>
                      </m:func>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sSup>
                        <m:sSup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sSupPr>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𝑒</m:t>
                          </m:r>
                        </m:e>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sup>
                      </m:sSup>
                    </m:oMath>
                  </m:oMathPara>
                </a14:m>
                <a:endParaRPr lang="en-US" sz="2000" dirty="0">
                  <a:solidFill>
                    <a:srgbClr val="000000"/>
                  </a:solidFill>
                  <a:effectLst/>
                  <a:latin typeface="Helvetica" pitchFamily="2" charset="0"/>
                  <a:cs typeface="Gill Sans" panose="020B0502020104020203" pitchFamily="34" charset="-79"/>
                </a:endParaRPr>
              </a:p>
              <a:p>
                <a:endParaRPr lang="en-US" sz="12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Solve for N(t):</a:t>
                </a:r>
              </a:p>
              <a:p>
                <a:pPr/>
                <a14:m>
                  <m:oMathPara xmlns:m="http://schemas.openxmlformats.org/officeDocument/2006/math">
                    <m:oMathParaPr>
                      <m:jc m:val="centerGroup"/>
                    </m:oMathParaPr>
                    <m:oMath xmlns:m="http://schemas.openxmlformats.org/officeDocument/2006/math">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𝑡</m:t>
                      </m:r>
                      <m:r>
                        <a:rPr lang="en-US" sz="2000" b="0" i="1" smtClean="0">
                          <a:solidFill>
                            <a:srgbClr val="FF0000"/>
                          </a:solidFill>
                          <a:effectLst/>
                          <a:latin typeface="Cambria Math" panose="02040503050406030204" pitchFamily="18" charset="0"/>
                          <a:cs typeface="Gill Sans" panose="020B0502020104020203" pitchFamily="34" charset="-79"/>
                        </a:rPr>
                        <m:t>=</m:t>
                      </m:r>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2000" b="0" i="1" smtClean="0">
                              <a:solidFill>
                                <a:srgbClr val="FF0000"/>
                              </a:solidFill>
                              <a:effectLst/>
                              <a:latin typeface="Cambria Math" panose="02040503050406030204" pitchFamily="18" charset="0"/>
                              <a:cs typeface="Gill Sans" panose="020B0502020104020203" pitchFamily="34" charset="-79"/>
                            </a:rPr>
                          </m:ctrlPr>
                        </m:sSupPr>
                        <m:e>
                          <m:r>
                            <a:rPr lang="en-US" sz="2000" b="0" i="1" smtClean="0">
                              <a:solidFill>
                                <a:srgbClr val="FF0000"/>
                              </a:solidFill>
                              <a:effectLst/>
                              <a:latin typeface="Cambria Math" panose="02040503050406030204" pitchFamily="18" charset="0"/>
                              <a:cs typeface="Gill Sans" panose="020B0502020104020203" pitchFamily="34" charset="-79"/>
                            </a:rPr>
                            <m:t>𝑒</m:t>
                          </m:r>
                        </m:e>
                        <m:sup>
                          <m:r>
                            <a:rPr lang="en-US" sz="20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2000" dirty="0">
                  <a:solidFill>
                    <a:srgbClr val="FF0000"/>
                  </a:solidFill>
                  <a:effectLst/>
                  <a:latin typeface="Helvetica" pitchFamily="2" charset="0"/>
                  <a:cs typeface="Gill Sans" panose="020B0502020104020203" pitchFamily="34" charset="-79"/>
                </a:endParaRPr>
              </a:p>
            </p:txBody>
          </p:sp>
        </mc:Choice>
        <mc:Fallback>
          <p:sp>
            <p:nvSpPr>
              <p:cNvPr id="20" name="Rectangle 19">
                <a:extLst>
                  <a:ext uri="{FF2B5EF4-FFF2-40B4-BE49-F238E27FC236}">
                    <a16:creationId xmlns:a16="http://schemas.microsoft.com/office/drawing/2014/main" id="{1814DAB0-4E3F-3749-9DD6-6B3BDAE9D154}"/>
                  </a:ext>
                </a:extLst>
              </p:cNvPr>
              <p:cNvSpPr>
                <a:spLocks noRot="1" noChangeAspect="1" noMove="1" noResize="1" noEditPoints="1" noAdjustHandles="1" noChangeArrowheads="1" noChangeShapeType="1" noTextEdit="1"/>
              </p:cNvSpPr>
              <p:nvPr/>
            </p:nvSpPr>
            <p:spPr>
              <a:xfrm>
                <a:off x="4864577" y="474067"/>
                <a:ext cx="3560929" cy="6461769"/>
              </a:xfrm>
              <a:prstGeom prst="rect">
                <a:avLst/>
              </a:prstGeom>
              <a:blipFill>
                <a:blip r:embed="rId4"/>
                <a:stretch>
                  <a:fillRect l="-7473"/>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F9035ED0-DA47-FDD4-B2F8-9B70578712FE}"/>
              </a:ext>
            </a:extLst>
          </p:cNvPr>
          <p:cNvSpPr/>
          <p:nvPr/>
        </p:nvSpPr>
        <p:spPr>
          <a:xfrm>
            <a:off x="4279424" y="4974364"/>
            <a:ext cx="3746023" cy="1778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FCEFBA6-AE02-1559-0F85-CE96EB09A1DC}"/>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3" name="TextBox 22">
                <a:extLst>
                  <a:ext uri="{FF2B5EF4-FFF2-40B4-BE49-F238E27FC236}">
                    <a16:creationId xmlns:a16="http://schemas.microsoft.com/office/drawing/2014/main" id="{5FCEFBA6-AE02-1559-0F85-CE96EB09A1DC}"/>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p:spTree>
    <p:extLst>
      <p:ext uri="{BB962C8B-B14F-4D97-AF65-F5344CB8AC3E}">
        <p14:creationId xmlns:p14="http://schemas.microsoft.com/office/powerpoint/2010/main" val="1585243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5434706" y="104735"/>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1814DAB0-4E3F-3749-9DD6-6B3BDAE9D154}"/>
                  </a:ext>
                </a:extLst>
              </p:cNvPr>
              <p:cNvSpPr/>
              <p:nvPr/>
            </p:nvSpPr>
            <p:spPr>
              <a:xfrm>
                <a:off x="4864577" y="474067"/>
                <a:ext cx="3560929" cy="6461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𝑑𝑁</m:t>
                          </m:r>
                          <m:r>
                            <a:rPr lang="en-US" sz="2000" b="0" i="1" baseline="-25000" smtClean="0">
                              <a:solidFill>
                                <a:srgbClr val="000000"/>
                              </a:solidFill>
                              <a:effectLst/>
                              <a:latin typeface="Cambria Math" panose="02040503050406030204" pitchFamily="18" charset="0"/>
                              <a:cs typeface="Gill Sans" panose="020B0502020104020203" pitchFamily="34" charset="-79"/>
                            </a:rPr>
                            <m:t>𝑡</m:t>
                          </m:r>
                        </m:num>
                        <m:den>
                          <m:r>
                            <a:rPr lang="en-US" sz="2000" b="0" i="1" smtClean="0">
                              <a:solidFill>
                                <a:srgbClr val="000000"/>
                              </a:solidFill>
                              <a:effectLst/>
                              <a:latin typeface="Cambria Math" panose="02040503050406030204" pitchFamily="18" charset="0"/>
                              <a:cs typeface="Gill Sans" panose="020B0502020104020203" pitchFamily="34" charset="-79"/>
                            </a:rPr>
                            <m:t>𝑑𝑡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𝑟𝑁</m:t>
                      </m:r>
                      <m:r>
                        <a:rPr lang="en-US" sz="2000" b="0" i="1" baseline="-25000"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oMath>
                  </m:oMathPara>
                </a14:m>
                <a:endParaRPr lang="en-US" sz="2000" baseline="-25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 </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oMath>
                  </m:oMathPara>
                </a14:m>
                <a:endParaRPr lang="en-US" sz="25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nary>
                        <m:naryPr>
                          <m:ctrlPr>
                            <a:rPr lang="en-US" sz="2000" i="1" smtClean="0">
                              <a:solidFill>
                                <a:srgbClr val="000000"/>
                              </a:solidFill>
                              <a:effectLst/>
                              <a:latin typeface="Cambria Math" panose="02040503050406030204" pitchFamily="18" charset="0"/>
                              <a:cs typeface="Gill Sans" panose="020B0502020104020203" pitchFamily="34" charset="-79"/>
                            </a:rPr>
                          </m:ctrlPr>
                        </m:naryPr>
                        <m:sub>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sub>
                        <m:sup>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sup>
                        <m:e>
                          <m:f>
                            <m:fPr>
                              <m:ctrlPr>
                                <a:rPr lang="en-US" sz="2000" i="1" smtClean="0">
                                  <a:solidFill>
                                    <a:srgbClr val="000000"/>
                                  </a:solidFill>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𝑑𝑁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e>
                      </m:nary>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nary>
                        <m:nary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naryPr>
                        <m:sub>
                          <m:r>
                            <m:rPr>
                              <m:brk m:alnAt="23"/>
                            </m:rP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0</m:t>
                          </m:r>
                        </m:sub>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sup>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e>
                      </m:nary>
                    </m:oMath>
                  </m:oMathPara>
                </a14:m>
                <a:endParaRPr lang="en-US" sz="2500" dirty="0">
                  <a:solidFill>
                    <a:srgbClr val="000000"/>
                  </a:solidFill>
                  <a:effectLst/>
                  <a:latin typeface="Helvetica" pitchFamily="2" charset="0"/>
                  <a:cs typeface="Gill Sans" panose="020B0502020104020203" pitchFamily="34" charset="-79"/>
                </a:endParaRPr>
              </a:p>
              <a:p>
                <a:endParaRPr lang="en-US" i="1"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e>
                      </m:func>
                      <m:r>
                        <a:rPr lang="en-US" sz="2000" b="0" i="1" smtClean="0">
                          <a:solidFill>
                            <a:srgbClr val="000000"/>
                          </a:solidFill>
                          <a:effectLst/>
                          <a:latin typeface="Cambria Math" panose="02040503050406030204" pitchFamily="18" charset="0"/>
                          <a:cs typeface="Gill Sans" panose="020B0502020104020203" pitchFamily="34" charset="-79"/>
                        </a:rPr>
                        <m:t>−</m:t>
                      </m:r>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e>
                      </m:func>
                      <m:r>
                        <a:rPr lang="en-US" sz="2000" b="0" i="1" smtClean="0">
                          <a:solidFill>
                            <a:srgbClr val="000000"/>
                          </a:solidFill>
                          <a:effectLst/>
                          <a:latin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d>
                            <m:dPr>
                              <m:ctrlPr>
                                <a:rPr lang="en-US" sz="2000" b="0" i="1" smtClean="0">
                                  <a:solidFill>
                                    <a:srgbClr val="000000"/>
                                  </a:solidFill>
                                  <a:effectLst/>
                                  <a:latin typeface="Cambria Math" panose="02040503050406030204" pitchFamily="18" charset="0"/>
                                  <a:cs typeface="Gill Sans" panose="020B0502020104020203" pitchFamily="34" charset="-79"/>
                                </a:rPr>
                              </m:ctrlPr>
                            </m:dPr>
                            <m:e>
                              <m:f>
                                <m:fPr>
                                  <m:ctrlPr>
                                    <a:rPr lang="en-US" sz="2000" b="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e>
                          </m:d>
                        </m:e>
                      </m:func>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sSup>
                        <m:sSup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sSupPr>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𝑒</m:t>
                          </m:r>
                        </m:e>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sup>
                      </m:sSup>
                    </m:oMath>
                  </m:oMathPara>
                </a14:m>
                <a:endParaRPr lang="en-US" sz="2000" dirty="0">
                  <a:solidFill>
                    <a:srgbClr val="000000"/>
                  </a:solidFill>
                  <a:effectLst/>
                  <a:latin typeface="Helvetica" pitchFamily="2" charset="0"/>
                  <a:cs typeface="Gill Sans" panose="020B0502020104020203" pitchFamily="34" charset="-79"/>
                </a:endParaRPr>
              </a:p>
              <a:p>
                <a:endParaRPr lang="en-US" sz="12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Solve for N(t):</a:t>
                </a:r>
              </a:p>
              <a:p>
                <a:pPr/>
                <a14:m>
                  <m:oMathPara xmlns:m="http://schemas.openxmlformats.org/officeDocument/2006/math">
                    <m:oMathParaPr>
                      <m:jc m:val="centerGroup"/>
                    </m:oMathParaPr>
                    <m:oMath xmlns:m="http://schemas.openxmlformats.org/officeDocument/2006/math">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𝑡</m:t>
                      </m:r>
                      <m:r>
                        <a:rPr lang="en-US" sz="2000" b="0" i="1" smtClean="0">
                          <a:solidFill>
                            <a:srgbClr val="FF0000"/>
                          </a:solidFill>
                          <a:effectLst/>
                          <a:latin typeface="Cambria Math" panose="02040503050406030204" pitchFamily="18" charset="0"/>
                          <a:cs typeface="Gill Sans" panose="020B0502020104020203" pitchFamily="34" charset="-79"/>
                        </a:rPr>
                        <m:t>=</m:t>
                      </m:r>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2000" b="0" i="1" smtClean="0">
                              <a:solidFill>
                                <a:srgbClr val="FF0000"/>
                              </a:solidFill>
                              <a:effectLst/>
                              <a:latin typeface="Cambria Math" panose="02040503050406030204" pitchFamily="18" charset="0"/>
                              <a:cs typeface="Gill Sans" panose="020B0502020104020203" pitchFamily="34" charset="-79"/>
                            </a:rPr>
                          </m:ctrlPr>
                        </m:sSupPr>
                        <m:e>
                          <m:r>
                            <a:rPr lang="en-US" sz="2000" b="0" i="1" smtClean="0">
                              <a:solidFill>
                                <a:srgbClr val="FF0000"/>
                              </a:solidFill>
                              <a:effectLst/>
                              <a:latin typeface="Cambria Math" panose="02040503050406030204" pitchFamily="18" charset="0"/>
                              <a:cs typeface="Gill Sans" panose="020B0502020104020203" pitchFamily="34" charset="-79"/>
                            </a:rPr>
                            <m:t>𝑒</m:t>
                          </m:r>
                        </m:e>
                        <m:sup>
                          <m:r>
                            <a:rPr lang="en-US" sz="20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2000" dirty="0">
                  <a:solidFill>
                    <a:srgbClr val="FF0000"/>
                  </a:solidFill>
                  <a:effectLst/>
                  <a:latin typeface="Helvetica" pitchFamily="2" charset="0"/>
                  <a:cs typeface="Gill Sans" panose="020B0502020104020203" pitchFamily="34" charset="-79"/>
                </a:endParaRPr>
              </a:p>
            </p:txBody>
          </p:sp>
        </mc:Choice>
        <mc:Fallback>
          <p:sp>
            <p:nvSpPr>
              <p:cNvPr id="20" name="Rectangle 19">
                <a:extLst>
                  <a:ext uri="{FF2B5EF4-FFF2-40B4-BE49-F238E27FC236}">
                    <a16:creationId xmlns:a16="http://schemas.microsoft.com/office/drawing/2014/main" id="{1814DAB0-4E3F-3749-9DD6-6B3BDAE9D154}"/>
                  </a:ext>
                </a:extLst>
              </p:cNvPr>
              <p:cNvSpPr>
                <a:spLocks noRot="1" noChangeAspect="1" noMove="1" noResize="1" noEditPoints="1" noAdjustHandles="1" noChangeArrowheads="1" noChangeShapeType="1" noTextEdit="1"/>
              </p:cNvSpPr>
              <p:nvPr/>
            </p:nvSpPr>
            <p:spPr>
              <a:xfrm>
                <a:off x="4864577" y="474067"/>
                <a:ext cx="3560929" cy="6461769"/>
              </a:xfrm>
              <a:prstGeom prst="rect">
                <a:avLst/>
              </a:prstGeom>
              <a:blipFill>
                <a:blip r:embed="rId4"/>
                <a:stretch>
                  <a:fillRect l="-7473"/>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F9035ED0-DA47-FDD4-B2F8-9B70578712FE}"/>
              </a:ext>
            </a:extLst>
          </p:cNvPr>
          <p:cNvSpPr/>
          <p:nvPr/>
        </p:nvSpPr>
        <p:spPr>
          <a:xfrm>
            <a:off x="4279424" y="5930900"/>
            <a:ext cx="3746023" cy="822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FCEFBA6-AE02-1559-0F85-CE96EB09A1DC}"/>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3" name="TextBox 22">
                <a:extLst>
                  <a:ext uri="{FF2B5EF4-FFF2-40B4-BE49-F238E27FC236}">
                    <a16:creationId xmlns:a16="http://schemas.microsoft.com/office/drawing/2014/main" id="{5FCEFBA6-AE02-1559-0F85-CE96EB09A1DC}"/>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p:spTree>
    <p:extLst>
      <p:ext uri="{BB962C8B-B14F-4D97-AF65-F5344CB8AC3E}">
        <p14:creationId xmlns:p14="http://schemas.microsoft.com/office/powerpoint/2010/main" val="2245803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5434706" y="104735"/>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1814DAB0-4E3F-3749-9DD6-6B3BDAE9D154}"/>
                  </a:ext>
                </a:extLst>
              </p:cNvPr>
              <p:cNvSpPr/>
              <p:nvPr/>
            </p:nvSpPr>
            <p:spPr>
              <a:xfrm>
                <a:off x="4864577" y="474067"/>
                <a:ext cx="3560929" cy="6461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𝑑𝑁</m:t>
                          </m:r>
                          <m:r>
                            <a:rPr lang="en-US" sz="2000" b="0" i="1" baseline="-25000" smtClean="0">
                              <a:solidFill>
                                <a:srgbClr val="000000"/>
                              </a:solidFill>
                              <a:effectLst/>
                              <a:latin typeface="Cambria Math" panose="02040503050406030204" pitchFamily="18" charset="0"/>
                              <a:cs typeface="Gill Sans" panose="020B0502020104020203" pitchFamily="34" charset="-79"/>
                            </a:rPr>
                            <m:t>𝑡</m:t>
                          </m:r>
                        </m:num>
                        <m:den>
                          <m:r>
                            <a:rPr lang="en-US" sz="2000" b="0" i="1" smtClean="0">
                              <a:solidFill>
                                <a:srgbClr val="000000"/>
                              </a:solidFill>
                              <a:effectLst/>
                              <a:latin typeface="Cambria Math" panose="02040503050406030204" pitchFamily="18" charset="0"/>
                              <a:cs typeface="Gill Sans" panose="020B0502020104020203" pitchFamily="34" charset="-79"/>
                            </a:rPr>
                            <m:t>𝑑𝑡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𝑟𝑁</m:t>
                      </m:r>
                      <m:r>
                        <a:rPr lang="en-US" sz="2000" b="0" i="1" baseline="-25000"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oMath>
                  </m:oMathPara>
                </a14:m>
                <a:endParaRPr lang="en-US" sz="2000" baseline="-25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b="0" i="1" smtClean="0">
                              <a:solidFill>
                                <a:srgbClr val="000000"/>
                              </a:solidFill>
                              <a:effectLst/>
                              <a:latin typeface="Cambria Math" panose="02040503050406030204" pitchFamily="18" charset="0"/>
                              <a:cs typeface="Gill Sans" panose="020B0502020104020203" pitchFamily="34" charset="-79"/>
                            </a:rPr>
                            <m:t>𝑑</m:t>
                          </m:r>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 </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oMath>
                  </m:oMathPara>
                </a14:m>
                <a:endParaRPr lang="en-US" sz="25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nary>
                        <m:naryPr>
                          <m:ctrlPr>
                            <a:rPr lang="en-US" sz="2000" i="1" smtClean="0">
                              <a:solidFill>
                                <a:srgbClr val="000000"/>
                              </a:solidFill>
                              <a:effectLst/>
                              <a:latin typeface="Cambria Math" panose="02040503050406030204" pitchFamily="18" charset="0"/>
                              <a:cs typeface="Gill Sans" panose="020B0502020104020203" pitchFamily="34" charset="-79"/>
                            </a:rPr>
                          </m:ctrlPr>
                        </m:naryPr>
                        <m:sub>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sub>
                        <m:sup>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sup>
                        <m:e>
                          <m:f>
                            <m:fPr>
                              <m:ctrlPr>
                                <a:rPr lang="en-US" sz="2000" i="1" smtClean="0">
                                  <a:solidFill>
                                    <a:srgbClr val="000000"/>
                                  </a:solidFill>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𝑑𝑁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den>
                          </m:f>
                        </m:e>
                      </m:nary>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m:t>
                      </m:r>
                      <m:nary>
                        <m:nary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naryPr>
                        <m:sub>
                          <m:r>
                            <m:rPr>
                              <m:brk m:alnAt="23"/>
                            </m:rP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0</m:t>
                          </m:r>
                        </m:sub>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𝑡</m:t>
                          </m:r>
                        </m:sup>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𝑑𝑡</m:t>
                          </m:r>
                        </m:e>
                      </m:nary>
                    </m:oMath>
                  </m:oMathPara>
                </a14:m>
                <a:endParaRPr lang="en-US" sz="2500" dirty="0">
                  <a:solidFill>
                    <a:srgbClr val="000000"/>
                  </a:solidFill>
                  <a:effectLst/>
                  <a:latin typeface="Helvetica" pitchFamily="2" charset="0"/>
                  <a:cs typeface="Gill Sans" panose="020B0502020104020203" pitchFamily="34" charset="-79"/>
                </a:endParaRPr>
              </a:p>
              <a:p>
                <a:endParaRPr lang="en-US" i="1"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e>
                      </m:func>
                      <m:r>
                        <a:rPr lang="en-US" sz="2000" b="0" i="1" smtClean="0">
                          <a:solidFill>
                            <a:srgbClr val="000000"/>
                          </a:solidFill>
                          <a:effectLst/>
                          <a:latin typeface="Cambria Math" panose="02040503050406030204" pitchFamily="18" charset="0"/>
                          <a:cs typeface="Gill Sans" panose="020B0502020104020203" pitchFamily="34" charset="-79"/>
                        </a:rPr>
                        <m:t>−</m:t>
                      </m:r>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e>
                      </m:func>
                      <m:r>
                        <a:rPr lang="en-US" sz="2000" b="0" i="1" smtClean="0">
                          <a:solidFill>
                            <a:srgbClr val="000000"/>
                          </a:solidFill>
                          <a:effectLst/>
                          <a:latin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unc>
                        <m:funcPr>
                          <m:ctrlPr>
                            <a:rPr lang="en-US" sz="2000" b="0" i="1" smtClean="0">
                              <a:solidFill>
                                <a:srgbClr val="000000"/>
                              </a:solidFill>
                              <a:effectLst/>
                              <a:latin typeface="Cambria Math" panose="02040503050406030204" pitchFamily="18" charset="0"/>
                              <a:cs typeface="Gill Sans" panose="020B0502020104020203" pitchFamily="34" charset="-79"/>
                            </a:rPr>
                          </m:ctrlPr>
                        </m:funcPr>
                        <m:fName>
                          <m:r>
                            <m:rPr>
                              <m:sty m:val="p"/>
                            </m:rPr>
                            <a:rPr lang="en-US" sz="2000" b="0" i="0" smtClean="0">
                              <a:solidFill>
                                <a:srgbClr val="000000"/>
                              </a:solidFill>
                              <a:effectLst/>
                              <a:latin typeface="Cambria Math" panose="02040503050406030204" pitchFamily="18" charset="0"/>
                              <a:cs typeface="Gill Sans" panose="020B0502020104020203" pitchFamily="34" charset="-79"/>
                            </a:rPr>
                            <m:t>ln</m:t>
                          </m:r>
                        </m:fName>
                        <m:e>
                          <m:d>
                            <m:dPr>
                              <m:ctrlPr>
                                <a:rPr lang="en-US" sz="2000" b="0" i="1" smtClean="0">
                                  <a:solidFill>
                                    <a:srgbClr val="000000"/>
                                  </a:solidFill>
                                  <a:effectLst/>
                                  <a:latin typeface="Cambria Math" panose="02040503050406030204" pitchFamily="18" charset="0"/>
                                  <a:cs typeface="Gill Sans" panose="020B0502020104020203" pitchFamily="34" charset="-79"/>
                                </a:rPr>
                              </m:ctrlPr>
                            </m:dPr>
                            <m:e>
                              <m:f>
                                <m:fPr>
                                  <m:ctrlPr>
                                    <a:rPr lang="en-US" sz="2000" b="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e>
                          </m:d>
                        </m:e>
                      </m:func>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oMath>
                  </m:oMathPara>
                </a14:m>
                <a:endParaRPr lang="en-US" sz="2000" dirty="0">
                  <a:solidFill>
                    <a:srgbClr val="000000"/>
                  </a:solidFill>
                  <a:effectLst/>
                  <a:latin typeface="Helvetica" pitchFamily="2" charset="0"/>
                  <a:cs typeface="Gill Sans" panose="020B0502020104020203" pitchFamily="34" charset="-79"/>
                </a:endParaRPr>
              </a:p>
              <a:p>
                <a:endParaRPr lang="en-US" sz="14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pPr/>
                <a14:m>
                  <m:oMathPara xmlns:m="http://schemas.openxmlformats.org/officeDocument/2006/math">
                    <m:oMathParaPr>
                      <m:jc m:val="centerGroup"/>
                    </m:oMathParaPr>
                    <m:oMath xmlns:m="http://schemas.openxmlformats.org/officeDocument/2006/math">
                      <m:f>
                        <m:fPr>
                          <m:ctrlPr>
                            <a:rPr lang="en-US" sz="2000" i="1" smtClean="0">
                              <a:solidFill>
                                <a:srgbClr val="000000"/>
                              </a:solidFill>
                              <a:effectLst/>
                              <a:latin typeface="Cambria Math" panose="02040503050406030204" pitchFamily="18" charset="0"/>
                              <a:cs typeface="Gill Sans" panose="020B0502020104020203" pitchFamily="34" charset="-79"/>
                            </a:rPr>
                          </m:ctrlPr>
                        </m:fPr>
                        <m:num>
                          <m:r>
                            <a:rPr lang="en-US" sz="2000" i="1">
                              <a:solidFill>
                                <a:srgbClr val="000000"/>
                              </a:solidFill>
                              <a:latin typeface="Cambria Math" panose="02040503050406030204" pitchFamily="18" charset="0"/>
                              <a:cs typeface="Gill Sans" panose="020B0502020104020203" pitchFamily="34" charset="-79"/>
                            </a:rPr>
                            <m:t>𝑁</m:t>
                          </m:r>
                          <m:r>
                            <a:rPr lang="en-US" sz="2000" i="1" baseline="-25000">
                              <a:solidFill>
                                <a:srgbClr val="000000"/>
                              </a:solidFill>
                              <a:latin typeface="Cambria Math" panose="02040503050406030204" pitchFamily="18" charset="0"/>
                              <a:cs typeface="Gill Sans" panose="020B0502020104020203" pitchFamily="34" charset="-79"/>
                            </a:rPr>
                            <m:t>𝑡</m:t>
                          </m:r>
                        </m:num>
                        <m:den>
                          <m:r>
                            <a:rPr lang="en-US" sz="2000" i="1">
                              <a:solidFill>
                                <a:srgbClr val="000000"/>
                              </a:solidFill>
                              <a:latin typeface="Cambria Math" panose="02040503050406030204" pitchFamily="18" charset="0"/>
                              <a:cs typeface="Gill Sans" panose="020B0502020104020203" pitchFamily="34" charset="-79"/>
                            </a:rPr>
                            <m:t>𝑁</m:t>
                          </m:r>
                          <m:r>
                            <a:rPr lang="en-US" sz="2000" b="0" i="1" baseline="-25000" smtClean="0">
                              <a:solidFill>
                                <a:srgbClr val="000000"/>
                              </a:solidFill>
                              <a:latin typeface="Cambria Math" panose="02040503050406030204" pitchFamily="18" charset="0"/>
                              <a:cs typeface="Gill Sans" panose="020B0502020104020203" pitchFamily="34" charset="-79"/>
                            </a:rPr>
                            <m:t>0</m:t>
                          </m:r>
                        </m:den>
                      </m:f>
                      <m: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m:t>
                      </m:r>
                      <m:sSup>
                        <m:sSupPr>
                          <m:ctrlPr>
                            <a:rPr lang="en-US" sz="200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ctrlPr>
                        </m:sSupPr>
                        <m:e>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𝑒</m:t>
                          </m:r>
                        </m:e>
                        <m:sup>
                          <m:r>
                            <a:rPr lang="en-US" sz="2000" b="0" i="1" smtClean="0">
                              <a:solidFill>
                                <a:srgbClr val="000000"/>
                              </a:solidFill>
                              <a:effectLst/>
                              <a:latin typeface="Cambria Math" panose="02040503050406030204" pitchFamily="18" charset="0"/>
                              <a:ea typeface="Cambria Math" panose="02040503050406030204" pitchFamily="18" charset="0"/>
                              <a:cs typeface="Gill Sans" panose="020B0502020104020203" pitchFamily="34" charset="-79"/>
                            </a:rPr>
                            <m:t>𝑟𝑡</m:t>
                          </m:r>
                        </m:sup>
                      </m:sSup>
                    </m:oMath>
                  </m:oMathPara>
                </a14:m>
                <a:endParaRPr lang="en-US" sz="2000" dirty="0">
                  <a:solidFill>
                    <a:srgbClr val="000000"/>
                  </a:solidFill>
                  <a:effectLst/>
                  <a:latin typeface="Helvetica" pitchFamily="2" charset="0"/>
                  <a:cs typeface="Gill Sans" panose="020B0502020104020203" pitchFamily="34" charset="-79"/>
                </a:endParaRPr>
              </a:p>
              <a:p>
                <a:endParaRPr lang="en-US" sz="12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Solve for N(t):</a:t>
                </a:r>
              </a:p>
              <a:p>
                <a:pPr/>
                <a14:m>
                  <m:oMathPara xmlns:m="http://schemas.openxmlformats.org/officeDocument/2006/math">
                    <m:oMathParaPr>
                      <m:jc m:val="centerGroup"/>
                    </m:oMathParaPr>
                    <m:oMath xmlns:m="http://schemas.openxmlformats.org/officeDocument/2006/math">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𝑡</m:t>
                      </m:r>
                      <m:r>
                        <a:rPr lang="en-US" sz="2000" b="0" i="1" smtClean="0">
                          <a:solidFill>
                            <a:srgbClr val="FF0000"/>
                          </a:solidFill>
                          <a:effectLst/>
                          <a:latin typeface="Cambria Math" panose="02040503050406030204" pitchFamily="18" charset="0"/>
                          <a:cs typeface="Gill Sans" panose="020B0502020104020203" pitchFamily="34" charset="-79"/>
                        </a:rPr>
                        <m:t>=</m:t>
                      </m:r>
                      <m:r>
                        <a:rPr lang="en-US" sz="2000" b="0" i="1" smtClean="0">
                          <a:solidFill>
                            <a:srgbClr val="FF0000"/>
                          </a:solidFill>
                          <a:effectLst/>
                          <a:latin typeface="Cambria Math" panose="02040503050406030204" pitchFamily="18" charset="0"/>
                          <a:cs typeface="Gill Sans" panose="020B0502020104020203" pitchFamily="34" charset="-79"/>
                        </a:rPr>
                        <m:t>𝑁</m:t>
                      </m:r>
                      <m:r>
                        <a:rPr lang="en-US" sz="20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2000" b="0" i="1" smtClean="0">
                              <a:solidFill>
                                <a:srgbClr val="FF0000"/>
                              </a:solidFill>
                              <a:effectLst/>
                              <a:latin typeface="Cambria Math" panose="02040503050406030204" pitchFamily="18" charset="0"/>
                              <a:cs typeface="Gill Sans" panose="020B0502020104020203" pitchFamily="34" charset="-79"/>
                            </a:rPr>
                          </m:ctrlPr>
                        </m:sSupPr>
                        <m:e>
                          <m:r>
                            <a:rPr lang="en-US" sz="2000" b="0" i="1" smtClean="0">
                              <a:solidFill>
                                <a:srgbClr val="FF0000"/>
                              </a:solidFill>
                              <a:effectLst/>
                              <a:latin typeface="Cambria Math" panose="02040503050406030204" pitchFamily="18" charset="0"/>
                              <a:cs typeface="Gill Sans" panose="020B0502020104020203" pitchFamily="34" charset="-79"/>
                            </a:rPr>
                            <m:t>𝑒</m:t>
                          </m:r>
                        </m:e>
                        <m:sup>
                          <m:r>
                            <a:rPr lang="en-US" sz="20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2000" dirty="0">
                  <a:solidFill>
                    <a:srgbClr val="FF0000"/>
                  </a:solidFill>
                  <a:effectLst/>
                  <a:latin typeface="Helvetica" pitchFamily="2" charset="0"/>
                  <a:cs typeface="Gill Sans" panose="020B0502020104020203" pitchFamily="34" charset="-79"/>
                </a:endParaRPr>
              </a:p>
            </p:txBody>
          </p:sp>
        </mc:Choice>
        <mc:Fallback>
          <p:sp>
            <p:nvSpPr>
              <p:cNvPr id="20" name="Rectangle 19">
                <a:extLst>
                  <a:ext uri="{FF2B5EF4-FFF2-40B4-BE49-F238E27FC236}">
                    <a16:creationId xmlns:a16="http://schemas.microsoft.com/office/drawing/2014/main" id="{1814DAB0-4E3F-3749-9DD6-6B3BDAE9D154}"/>
                  </a:ext>
                </a:extLst>
              </p:cNvPr>
              <p:cNvSpPr>
                <a:spLocks noRot="1" noChangeAspect="1" noMove="1" noResize="1" noEditPoints="1" noAdjustHandles="1" noChangeArrowheads="1" noChangeShapeType="1" noTextEdit="1"/>
              </p:cNvSpPr>
              <p:nvPr/>
            </p:nvSpPr>
            <p:spPr>
              <a:xfrm>
                <a:off x="4864577" y="474067"/>
                <a:ext cx="3560929" cy="6461769"/>
              </a:xfrm>
              <a:prstGeom prst="rect">
                <a:avLst/>
              </a:prstGeom>
              <a:blipFill>
                <a:blip r:embed="rId4"/>
                <a:stretch>
                  <a:fillRect l="-74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FCEFBA6-AE02-1559-0F85-CE96EB09A1DC}"/>
                  </a:ext>
                </a:extLst>
              </p:cNvPr>
              <p:cNvSpPr txBox="1"/>
              <p:nvPr/>
            </p:nvSpPr>
            <p:spPr>
              <a:xfrm>
                <a:off x="444021" y="5825055"/>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23" name="TextBox 22">
                <a:extLst>
                  <a:ext uri="{FF2B5EF4-FFF2-40B4-BE49-F238E27FC236}">
                    <a16:creationId xmlns:a16="http://schemas.microsoft.com/office/drawing/2014/main" id="{5FCEFBA6-AE02-1559-0F85-CE96EB09A1DC}"/>
                  </a:ext>
                </a:extLst>
              </p:cNvPr>
              <p:cNvSpPr txBox="1">
                <a:spLocks noRot="1" noChangeAspect="1" noMove="1" noResize="1" noEditPoints="1" noAdjustHandles="1" noChangeArrowheads="1" noChangeShapeType="1" noTextEdit="1"/>
              </p:cNvSpPr>
              <p:nvPr/>
            </p:nvSpPr>
            <p:spPr>
              <a:xfrm>
                <a:off x="444021" y="5825055"/>
                <a:ext cx="4603750" cy="577402"/>
              </a:xfrm>
              <a:prstGeom prst="rect">
                <a:avLst/>
              </a:prstGeom>
              <a:blipFill>
                <a:blip r:embed="rId5"/>
                <a:stretch>
                  <a:fillRect l="-1102" b="-25532"/>
                </a:stretch>
              </a:blipFill>
            </p:spPr>
            <p:txBody>
              <a:bodyPr/>
              <a:lstStyle/>
              <a:p>
                <a:r>
                  <a:rPr lang="en-US">
                    <a:noFill/>
                  </a:rPr>
                  <a:t> </a:t>
                </a:r>
              </a:p>
            </p:txBody>
          </p:sp>
        </mc:Fallback>
      </mc:AlternateContent>
    </p:spTree>
    <p:extLst>
      <p:ext uri="{BB962C8B-B14F-4D97-AF65-F5344CB8AC3E}">
        <p14:creationId xmlns:p14="http://schemas.microsoft.com/office/powerpoint/2010/main" val="1098404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2" name="Picture 1">
            <a:extLst>
              <a:ext uri="{FF2B5EF4-FFF2-40B4-BE49-F238E27FC236}">
                <a16:creationId xmlns:a16="http://schemas.microsoft.com/office/drawing/2014/main" id="{AC047EFD-ADD9-8041-807B-FF67684364AB}"/>
              </a:ext>
            </a:extLst>
          </p:cNvPr>
          <p:cNvPicPr>
            <a:picLocks noChangeAspect="1"/>
          </p:cNvPicPr>
          <p:nvPr/>
        </p:nvPicPr>
        <p:blipFill>
          <a:blip r:embed="rId3"/>
          <a:stretch>
            <a:fillRect/>
          </a:stretch>
        </p:blipFill>
        <p:spPr>
          <a:xfrm>
            <a:off x="292577" y="1800799"/>
            <a:ext cx="2049911" cy="3284266"/>
          </a:xfrm>
          <a:prstGeom prst="rect">
            <a:avLst/>
          </a:prstGeom>
        </p:spPr>
      </p:pic>
      <p:sp>
        <p:nvSpPr>
          <p:cNvPr id="19" name="Rectangle 18">
            <a:extLst>
              <a:ext uri="{FF2B5EF4-FFF2-40B4-BE49-F238E27FC236}">
                <a16:creationId xmlns:a16="http://schemas.microsoft.com/office/drawing/2014/main" id="{360D130B-8AA2-3F4F-9EE4-A9AFF18E1709}"/>
              </a:ext>
            </a:extLst>
          </p:cNvPr>
          <p:cNvSpPr/>
          <p:nvPr/>
        </p:nvSpPr>
        <p:spPr>
          <a:xfrm>
            <a:off x="708707" y="1454641"/>
            <a:ext cx="1633781" cy="369332"/>
          </a:xfrm>
          <a:prstGeom prst="rect">
            <a:avLst/>
          </a:prstGeom>
        </p:spPr>
        <p:txBody>
          <a:bodyPr wrap="none">
            <a:spAutoFit/>
          </a:bodyPr>
          <a:lstStyle/>
          <a:p>
            <a:r>
              <a:rPr lang="en-US" b="1" dirty="0">
                <a:effectLst/>
                <a:latin typeface="Helvetica" pitchFamily="2" charset="0"/>
              </a:rPr>
              <a:t>Discrete time</a:t>
            </a:r>
          </a:p>
        </p:txBody>
      </p:sp>
      <p:pic>
        <p:nvPicPr>
          <p:cNvPr id="4" name="Picture 3">
            <a:extLst>
              <a:ext uri="{FF2B5EF4-FFF2-40B4-BE49-F238E27FC236}">
                <a16:creationId xmlns:a16="http://schemas.microsoft.com/office/drawing/2014/main" id="{F34E5029-BB29-C247-B1CA-9F234DB13FA6}"/>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3" name="Rectangle 12">
            <a:extLst>
              <a:ext uri="{FF2B5EF4-FFF2-40B4-BE49-F238E27FC236}">
                <a16:creationId xmlns:a16="http://schemas.microsoft.com/office/drawing/2014/main" id="{A92DF4F5-B8C2-B74E-9B45-B917BCE94ABE}"/>
              </a:ext>
            </a:extLst>
          </p:cNvPr>
          <p:cNvSpPr/>
          <p:nvPr/>
        </p:nvSpPr>
        <p:spPr>
          <a:xfrm rot="16200000">
            <a:off x="-772872"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5" name="Rectangle 14">
            <a:extLst>
              <a:ext uri="{FF2B5EF4-FFF2-40B4-BE49-F238E27FC236}">
                <a16:creationId xmlns:a16="http://schemas.microsoft.com/office/drawing/2014/main" id="{EC31CF3A-7BA4-D945-8DE2-D4577F76382A}"/>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4" name="Rectangle 13">
            <a:extLst>
              <a:ext uri="{FF2B5EF4-FFF2-40B4-BE49-F238E27FC236}">
                <a16:creationId xmlns:a16="http://schemas.microsoft.com/office/drawing/2014/main" id="{8EED28CC-DEEC-6644-A3CB-07EDD0B4C7A9}"/>
              </a:ext>
            </a:extLst>
          </p:cNvPr>
          <p:cNvSpPr/>
          <p:nvPr/>
        </p:nvSpPr>
        <p:spPr>
          <a:xfrm>
            <a:off x="964939" y="4974364"/>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7" name="Rectangle 16">
            <a:extLst>
              <a:ext uri="{FF2B5EF4-FFF2-40B4-BE49-F238E27FC236}">
                <a16:creationId xmlns:a16="http://schemas.microsoft.com/office/drawing/2014/main" id="{4D02A090-B13B-2142-B015-2C7BF26D4C71}"/>
              </a:ext>
            </a:extLst>
          </p:cNvPr>
          <p:cNvSpPr/>
          <p:nvPr/>
        </p:nvSpPr>
        <p:spPr>
          <a:xfrm>
            <a:off x="5116010" y="4972040"/>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8" name="Rectangle 17">
            <a:extLst>
              <a:ext uri="{FF2B5EF4-FFF2-40B4-BE49-F238E27FC236}">
                <a16:creationId xmlns:a16="http://schemas.microsoft.com/office/drawing/2014/main" id="{468CE729-4781-2D4D-B057-936024060BF8}"/>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6" name="Rectangle 15">
            <a:extLst>
              <a:ext uri="{FF2B5EF4-FFF2-40B4-BE49-F238E27FC236}">
                <a16:creationId xmlns:a16="http://schemas.microsoft.com/office/drawing/2014/main" id="{1FA2DE13-3B6B-7544-81A7-FD829CB66593}"/>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22" name="Rectangle 21">
            <a:extLst>
              <a:ext uri="{FF2B5EF4-FFF2-40B4-BE49-F238E27FC236}">
                <a16:creationId xmlns:a16="http://schemas.microsoft.com/office/drawing/2014/main" id="{C67771B4-60AE-7142-AD2D-4ACCDC945716}"/>
              </a:ext>
            </a:extLst>
          </p:cNvPr>
          <p:cNvSpPr/>
          <p:nvPr/>
        </p:nvSpPr>
        <p:spPr>
          <a:xfrm>
            <a:off x="5105522" y="5770163"/>
            <a:ext cx="2711267" cy="705504"/>
          </a:xfrm>
          <a:prstGeom prst="rect">
            <a:avLst/>
          </a:prstGeom>
          <a:solidFill>
            <a:srgbClr val="FFFFA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CC789B1-0548-A4EF-5800-384DD30CAB78}"/>
                  </a:ext>
                </a:extLst>
              </p:cNvPr>
              <p:cNvSpPr txBox="1"/>
              <p:nvPr/>
            </p:nvSpPr>
            <p:spPr>
              <a:xfrm>
                <a:off x="4228869" y="5822880"/>
                <a:ext cx="460375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effectLst/>
                          <a:latin typeface="Cambria Math" panose="02040503050406030204" pitchFamily="18" charset="0"/>
                          <a:cs typeface="Gill Sans" panose="020B0502020104020203" pitchFamily="34" charset="-79"/>
                        </a:rPr>
                        <m:t>=</m:t>
                      </m:r>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0</m:t>
                      </m:r>
                      <m:sSup>
                        <m:sSupPr>
                          <m:ctrlPr>
                            <a:rPr lang="en-US" sz="3200" b="0" i="1" smtClean="0">
                              <a:solidFill>
                                <a:srgbClr val="FF0000"/>
                              </a:solidFill>
                              <a:effectLst/>
                              <a:latin typeface="Cambria Math" panose="02040503050406030204" pitchFamily="18" charset="0"/>
                              <a:cs typeface="Gill Sans" panose="020B0502020104020203" pitchFamily="34" charset="-79"/>
                            </a:rPr>
                          </m:ctrlPr>
                        </m:sSupPr>
                        <m:e>
                          <m:r>
                            <a:rPr lang="en-US" sz="3200" b="0" i="1" smtClean="0">
                              <a:solidFill>
                                <a:srgbClr val="FF0000"/>
                              </a:solidFill>
                              <a:effectLst/>
                              <a:latin typeface="Cambria Math" panose="02040503050406030204" pitchFamily="18" charset="0"/>
                              <a:cs typeface="Gill Sans" panose="020B0502020104020203" pitchFamily="34" charset="-79"/>
                            </a:rPr>
                            <m:t>𝑒</m:t>
                          </m:r>
                        </m:e>
                        <m:sup>
                          <m:r>
                            <a:rPr lang="en-US" sz="3200" b="0" i="1" smtClean="0">
                              <a:solidFill>
                                <a:srgbClr val="FF0000"/>
                              </a:solidFill>
                              <a:effectLst/>
                              <a:latin typeface="Cambria Math" panose="02040503050406030204" pitchFamily="18" charset="0"/>
                              <a:cs typeface="Gill Sans" panose="020B0502020104020203" pitchFamily="34" charset="-79"/>
                            </a:rPr>
                            <m:t>𝑟𝑡</m:t>
                          </m:r>
                        </m:sup>
                      </m:sSup>
                    </m:oMath>
                  </m:oMathPara>
                </a14:m>
                <a:endParaRPr lang="en-US" sz="3200" dirty="0">
                  <a:solidFill>
                    <a:srgbClr val="FF0000"/>
                  </a:solidFill>
                  <a:effectLst/>
                  <a:latin typeface="Helvetica" pitchFamily="2" charset="0"/>
                  <a:cs typeface="Gill Sans" panose="020B0502020104020203" pitchFamily="34" charset="-79"/>
                </a:endParaRPr>
              </a:p>
            </p:txBody>
          </p:sp>
        </mc:Choice>
        <mc:Fallback>
          <p:sp>
            <p:nvSpPr>
              <p:cNvPr id="26" name="TextBox 25">
                <a:extLst>
                  <a:ext uri="{FF2B5EF4-FFF2-40B4-BE49-F238E27FC236}">
                    <a16:creationId xmlns:a16="http://schemas.microsoft.com/office/drawing/2014/main" id="{2CC789B1-0548-A4EF-5800-384DD30CAB78}"/>
                  </a:ext>
                </a:extLst>
              </p:cNvPr>
              <p:cNvSpPr txBox="1">
                <a:spLocks noRot="1" noChangeAspect="1" noMove="1" noResize="1" noEditPoints="1" noAdjustHandles="1" noChangeArrowheads="1" noChangeShapeType="1" noTextEdit="1"/>
              </p:cNvSpPr>
              <p:nvPr/>
            </p:nvSpPr>
            <p:spPr>
              <a:xfrm>
                <a:off x="4228869" y="5822880"/>
                <a:ext cx="4603750" cy="584775"/>
              </a:xfrm>
              <a:prstGeom prst="rect">
                <a:avLst/>
              </a:prstGeom>
              <a:blipFill>
                <a:blip r:embed="rId5"/>
                <a:stretch>
                  <a:fillRect b="-425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2013D5E0-6D51-D0B6-F411-88261D212CC1}"/>
              </a:ext>
            </a:extLst>
          </p:cNvPr>
          <p:cNvSpPr/>
          <p:nvPr/>
        </p:nvSpPr>
        <p:spPr>
          <a:xfrm>
            <a:off x="470022" y="5732063"/>
            <a:ext cx="2711267" cy="705504"/>
          </a:xfrm>
          <a:prstGeom prst="rect">
            <a:avLst/>
          </a:prstGeom>
          <a:solidFill>
            <a:srgbClr val="FFFFA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8708C9ED-8562-0A05-B4D4-81B8527BA2CB}"/>
                  </a:ext>
                </a:extLst>
              </p:cNvPr>
              <p:cNvSpPr txBox="1"/>
              <p:nvPr/>
            </p:nvSpPr>
            <p:spPr>
              <a:xfrm>
                <a:off x="708707" y="5721444"/>
                <a:ext cx="4603750" cy="577402"/>
              </a:xfrm>
              <a:prstGeom prst="rect">
                <a:avLst/>
              </a:prstGeom>
              <a:noFill/>
            </p:spPr>
            <p:txBody>
              <a:bodyPr wrap="square">
                <a:spAutoFit/>
              </a:bodyPr>
              <a:lstStyle/>
              <a:p>
                <a14:m>
                  <m:oMath xmlns:m="http://schemas.openxmlformats.org/officeDocument/2006/math">
                    <m:r>
                      <a:rPr lang="en-US" sz="3200" b="0" i="1" smtClean="0">
                        <a:solidFill>
                          <a:srgbClr val="FF0000"/>
                        </a:solidFill>
                        <a:effectLst/>
                        <a:latin typeface="Cambria Math" panose="02040503050406030204" pitchFamily="18" charset="0"/>
                        <a:cs typeface="Gill Sans" panose="020B0502020104020203" pitchFamily="34" charset="-79"/>
                      </a:rPr>
                      <m:t>𝑁</m:t>
                    </m:r>
                    <m:r>
                      <a:rPr lang="en-US" sz="3200" b="0" i="1" baseline="-25000" smtClean="0">
                        <a:solidFill>
                          <a:srgbClr val="FF0000"/>
                        </a:solidFill>
                        <a:effectLst/>
                        <a:latin typeface="Cambria Math" panose="02040503050406030204" pitchFamily="18" charset="0"/>
                        <a:cs typeface="Gill Sans" panose="020B0502020104020203" pitchFamily="34" charset="-79"/>
                      </a:rPr>
                      <m:t>𝑡</m:t>
                    </m:r>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 </m:t>
                    </m:r>
                    <m:sSup>
                      <m:sSupPr>
                        <m:ctrlP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ctrlPr>
                      </m:sSupPr>
                      <m:e>
                        <m:r>
                          <a:rPr lang="en-US" sz="3200" i="1">
                            <a:solidFill>
                              <a:srgbClr val="FF0000"/>
                            </a:solidFill>
                            <a:latin typeface="Cambria Math" panose="02040503050406030204" pitchFamily="18" charset="0"/>
                            <a:ea typeface="Cambria Math" panose="02040503050406030204" pitchFamily="18" charset="0"/>
                            <a:cs typeface="Gill Sans" panose="020B0502020104020203" pitchFamily="34" charset="-79"/>
                          </a:rPr>
                          <m:t>𝜆</m:t>
                        </m:r>
                      </m:e>
                      <m:sup>
                        <m:r>
                          <a:rPr lang="en-US" sz="3200" b="0" i="1" smtClean="0">
                            <a:solidFill>
                              <a:srgbClr val="FF0000"/>
                            </a:solidFill>
                            <a:latin typeface="Cambria Math" panose="02040503050406030204" pitchFamily="18" charset="0"/>
                            <a:ea typeface="Cambria Math" panose="02040503050406030204" pitchFamily="18" charset="0"/>
                            <a:cs typeface="Gill Sans" panose="020B0502020104020203" pitchFamily="34" charset="-79"/>
                          </a:rPr>
                          <m:t>𝑡</m:t>
                        </m:r>
                      </m:sup>
                    </m:sSup>
                    <m:r>
                      <a:rPr lang="en-US" sz="3200" i="1">
                        <a:solidFill>
                          <a:srgbClr val="FF0000"/>
                        </a:solidFill>
                        <a:latin typeface="Cambria Math" panose="02040503050406030204" pitchFamily="18" charset="0"/>
                        <a:cs typeface="Gill Sans" panose="020B0502020104020203" pitchFamily="34" charset="-79"/>
                      </a:rPr>
                      <m:t>𝑁</m:t>
                    </m:r>
                    <m:r>
                      <a:rPr lang="en-US" sz="3200" i="1" baseline="-25000">
                        <a:solidFill>
                          <a:srgbClr val="FF0000"/>
                        </a:solidFill>
                        <a:latin typeface="Cambria Math" panose="02040503050406030204" pitchFamily="18" charset="0"/>
                        <a:cs typeface="Gill Sans" panose="020B0502020104020203" pitchFamily="34" charset="-79"/>
                      </a:rPr>
                      <m:t>0</m:t>
                    </m:r>
                  </m:oMath>
                </a14:m>
                <a:r>
                  <a:rPr lang="en-US" sz="1800" dirty="0">
                    <a:solidFill>
                      <a:srgbClr val="FF0000"/>
                    </a:solidFill>
                    <a:latin typeface="Helvetica" pitchFamily="2" charset="0"/>
                    <a:cs typeface="Gill Sans" panose="020B0502020104020203" pitchFamily="34" charset="-79"/>
                  </a:rPr>
                  <a:t> </a:t>
                </a:r>
              </a:p>
            </p:txBody>
          </p:sp>
        </mc:Choice>
        <mc:Fallback>
          <p:sp>
            <p:nvSpPr>
              <p:cNvPr id="33" name="TextBox 32">
                <a:extLst>
                  <a:ext uri="{FF2B5EF4-FFF2-40B4-BE49-F238E27FC236}">
                    <a16:creationId xmlns:a16="http://schemas.microsoft.com/office/drawing/2014/main" id="{8708C9ED-8562-0A05-B4D4-81B8527BA2CB}"/>
                  </a:ext>
                </a:extLst>
              </p:cNvPr>
              <p:cNvSpPr txBox="1">
                <a:spLocks noRot="1" noChangeAspect="1" noMove="1" noResize="1" noEditPoints="1" noAdjustHandles="1" noChangeArrowheads="1" noChangeShapeType="1" noTextEdit="1"/>
              </p:cNvSpPr>
              <p:nvPr/>
            </p:nvSpPr>
            <p:spPr>
              <a:xfrm>
                <a:off x="708707" y="5721444"/>
                <a:ext cx="4603750" cy="577402"/>
              </a:xfrm>
              <a:prstGeom prst="rect">
                <a:avLst/>
              </a:prstGeom>
              <a:blipFill>
                <a:blip r:embed="rId6"/>
                <a:stretch>
                  <a:fillRect l="-824" b="-282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596042BF-9431-0AEE-6FF4-C9DD5AD472EA}"/>
                  </a:ext>
                </a:extLst>
              </p:cNvPr>
              <p:cNvSpPr txBox="1"/>
              <p:nvPr/>
            </p:nvSpPr>
            <p:spPr>
              <a:xfrm>
                <a:off x="7087479" y="3216967"/>
                <a:ext cx="1404807" cy="6914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𝑁</m:t>
                          </m:r>
                          <m:r>
                            <a:rPr lang="en-US" sz="2400" b="0" i="1" baseline="-25000"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baseline="-25000" smtClean="0">
                              <a:latin typeface="Cambria Math" panose="02040503050406030204" pitchFamily="18" charset="0"/>
                            </a:rPr>
                            <m:t>0</m:t>
                          </m:r>
                        </m:num>
                        <m:den>
                          <m:r>
                            <a:rPr lang="en-US" sz="2400" b="0" i="1" smtClean="0">
                              <a:latin typeface="Cambria Math" panose="02040503050406030204" pitchFamily="18" charset="0"/>
                            </a:rPr>
                            <m:t>𝑡</m:t>
                          </m:r>
                        </m:den>
                      </m:f>
                    </m:oMath>
                  </m:oMathPara>
                </a14:m>
                <a:endParaRPr lang="en-US" dirty="0"/>
              </a:p>
            </p:txBody>
          </p:sp>
        </mc:Choice>
        <mc:Fallback>
          <p:sp>
            <p:nvSpPr>
              <p:cNvPr id="34" name="TextBox 33">
                <a:extLst>
                  <a:ext uri="{FF2B5EF4-FFF2-40B4-BE49-F238E27FC236}">
                    <a16:creationId xmlns:a16="http://schemas.microsoft.com/office/drawing/2014/main" id="{596042BF-9431-0AEE-6FF4-C9DD5AD472EA}"/>
                  </a:ext>
                </a:extLst>
              </p:cNvPr>
              <p:cNvSpPr txBox="1">
                <a:spLocks noRot="1" noChangeAspect="1" noMove="1" noResize="1" noEditPoints="1" noAdjustHandles="1" noChangeArrowheads="1" noChangeShapeType="1" noTextEdit="1"/>
              </p:cNvSpPr>
              <p:nvPr/>
            </p:nvSpPr>
            <p:spPr>
              <a:xfrm>
                <a:off x="7087479" y="3216967"/>
                <a:ext cx="1404807" cy="691408"/>
              </a:xfrm>
              <a:prstGeom prst="rect">
                <a:avLst/>
              </a:prstGeom>
              <a:blipFill>
                <a:blip r:embed="rId7"/>
                <a:stretch>
                  <a:fillRect l="-2703" t="-1818" r="-2703" b="-1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2E89E03C-0DA6-1493-81D9-A54DD5FDFC33}"/>
                  </a:ext>
                </a:extLst>
              </p:cNvPr>
              <p:cNvSpPr txBox="1"/>
              <p:nvPr/>
            </p:nvSpPr>
            <p:spPr>
              <a:xfrm>
                <a:off x="6651656" y="3175335"/>
                <a:ext cx="446341" cy="73866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800" b="0" i="1" smtClean="0">
                          <a:solidFill>
                            <a:srgbClr val="FF0000"/>
                          </a:solidFill>
                          <a:latin typeface="Cambria Math" panose="02040503050406030204" pitchFamily="18" charset="0"/>
                          <a:ea typeface="Cambria Math" panose="02040503050406030204" pitchFamily="18" charset="0"/>
                        </a:rPr>
                        <m:t>𝑟</m:t>
                      </m:r>
                    </m:oMath>
                  </m:oMathPara>
                </a14:m>
                <a:endParaRPr lang="en-US" dirty="0"/>
              </a:p>
            </p:txBody>
          </p:sp>
        </mc:Choice>
        <mc:Fallback>
          <p:sp>
            <p:nvSpPr>
              <p:cNvPr id="35" name="TextBox 34">
                <a:extLst>
                  <a:ext uri="{FF2B5EF4-FFF2-40B4-BE49-F238E27FC236}">
                    <a16:creationId xmlns:a16="http://schemas.microsoft.com/office/drawing/2014/main" id="{2E89E03C-0DA6-1493-81D9-A54DD5FDFC33}"/>
                  </a:ext>
                </a:extLst>
              </p:cNvPr>
              <p:cNvSpPr txBox="1">
                <a:spLocks noRot="1" noChangeAspect="1" noMove="1" noResize="1" noEditPoints="1" noAdjustHandles="1" noChangeArrowheads="1" noChangeShapeType="1" noTextEdit="1"/>
              </p:cNvSpPr>
              <p:nvPr/>
            </p:nvSpPr>
            <p:spPr>
              <a:xfrm>
                <a:off x="6651656" y="3175335"/>
                <a:ext cx="446341" cy="738664"/>
              </a:xfrm>
              <a:prstGeom prst="rect">
                <a:avLst/>
              </a:prstGeom>
              <a:blipFill>
                <a:blip r:embed="rId8"/>
                <a:stretch>
                  <a:fillRect l="-16667" r="-13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F55A75AA-133C-83F6-F42F-D400C535EC00}"/>
                  </a:ext>
                </a:extLst>
              </p:cNvPr>
              <p:cNvSpPr txBox="1"/>
              <p:nvPr/>
            </p:nvSpPr>
            <p:spPr>
              <a:xfrm>
                <a:off x="2269999" y="3186638"/>
                <a:ext cx="1788498"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num>
                        <m:den>
                          <m:r>
                            <a:rPr lang="en-US" sz="2400" b="0" i="1" smtClean="0">
                              <a:latin typeface="Cambria Math" panose="02040503050406030204" pitchFamily="18" charset="0"/>
                              <a:ea typeface="Cambria Math" panose="02040503050406030204" pitchFamily="18" charset="0"/>
                            </a:rPr>
                            <m:t>𝑁</m:t>
                          </m:r>
                          <m:r>
                            <a:rPr lang="en-US" sz="2400" b="0" i="1" baseline="-25000" smtClean="0">
                              <a:latin typeface="Cambria Math" panose="02040503050406030204" pitchFamily="18" charset="0"/>
                              <a:ea typeface="Cambria Math" panose="02040503050406030204" pitchFamily="18" charset="0"/>
                            </a:rPr>
                            <m:t>𝑡</m:t>
                          </m:r>
                          <m:r>
                            <a:rPr lang="en-US" sz="2400" b="0" i="1" baseline="-25000" smtClean="0">
                              <a:latin typeface="Cambria Math" panose="02040503050406030204" pitchFamily="18" charset="0"/>
                              <a:ea typeface="Cambria Math" panose="02040503050406030204" pitchFamily="18" charset="0"/>
                            </a:rPr>
                            <m:t>+1</m:t>
                          </m:r>
                        </m:den>
                      </m:f>
                    </m:oMath>
                  </m:oMathPara>
                </a14:m>
                <a:endParaRPr lang="en-US" sz="2400" dirty="0"/>
              </a:p>
            </p:txBody>
          </p:sp>
        </mc:Choice>
        <mc:Fallback>
          <p:sp>
            <p:nvSpPr>
              <p:cNvPr id="36" name="TextBox 35">
                <a:extLst>
                  <a:ext uri="{FF2B5EF4-FFF2-40B4-BE49-F238E27FC236}">
                    <a16:creationId xmlns:a16="http://schemas.microsoft.com/office/drawing/2014/main" id="{F55A75AA-133C-83F6-F42F-D400C535EC00}"/>
                  </a:ext>
                </a:extLst>
              </p:cNvPr>
              <p:cNvSpPr txBox="1">
                <a:spLocks noRot="1" noChangeAspect="1" noMove="1" noResize="1" noEditPoints="1" noAdjustHandles="1" noChangeArrowheads="1" noChangeShapeType="1" noTextEdit="1"/>
              </p:cNvSpPr>
              <p:nvPr/>
            </p:nvSpPr>
            <p:spPr>
              <a:xfrm>
                <a:off x="2269999" y="3186638"/>
                <a:ext cx="1788498" cy="697627"/>
              </a:xfrm>
              <a:prstGeom prst="rect">
                <a:avLst/>
              </a:prstGeom>
              <a:blipFill>
                <a:blip r:embed="rId9"/>
                <a:stretch>
                  <a:fillRect t="-1818"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6706AFB-2941-F1BD-D81C-EB80E7B533FA}"/>
                  </a:ext>
                </a:extLst>
              </p:cNvPr>
              <p:cNvSpPr txBox="1"/>
              <p:nvPr/>
            </p:nvSpPr>
            <p:spPr>
              <a:xfrm>
                <a:off x="1838246" y="3216967"/>
                <a:ext cx="4689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i="1" smtClean="0">
                          <a:solidFill>
                            <a:srgbClr val="FF0000"/>
                          </a:solidFill>
                          <a:latin typeface="Cambria Math" panose="02040503050406030204" pitchFamily="18" charset="0"/>
                          <a:ea typeface="Cambria Math" panose="02040503050406030204" pitchFamily="18" charset="0"/>
                        </a:rPr>
                        <m:t>𝜆</m:t>
                      </m:r>
                    </m:oMath>
                  </m:oMathPara>
                </a14:m>
                <a:endParaRPr lang="en-US" dirty="0"/>
              </a:p>
            </p:txBody>
          </p:sp>
        </mc:Choice>
        <mc:Fallback>
          <p:sp>
            <p:nvSpPr>
              <p:cNvPr id="37" name="TextBox 36">
                <a:extLst>
                  <a:ext uri="{FF2B5EF4-FFF2-40B4-BE49-F238E27FC236}">
                    <a16:creationId xmlns:a16="http://schemas.microsoft.com/office/drawing/2014/main" id="{36706AFB-2941-F1BD-D81C-EB80E7B533FA}"/>
                  </a:ext>
                </a:extLst>
              </p:cNvPr>
              <p:cNvSpPr txBox="1">
                <a:spLocks noRot="1" noChangeAspect="1" noMove="1" noResize="1" noEditPoints="1" noAdjustHandles="1" noChangeArrowheads="1" noChangeShapeType="1" noTextEdit="1"/>
              </p:cNvSpPr>
              <p:nvPr/>
            </p:nvSpPr>
            <p:spPr>
              <a:xfrm>
                <a:off x="1838246" y="3216967"/>
                <a:ext cx="468975" cy="738664"/>
              </a:xfrm>
              <a:prstGeom prst="rect">
                <a:avLst/>
              </a:prstGeom>
              <a:blipFill>
                <a:blip r:embed="rId10"/>
                <a:stretch>
                  <a:fillRect l="-31579" r="-28947" b="-6780"/>
                </a:stretch>
              </a:blipFill>
            </p:spPr>
            <p:txBody>
              <a:bodyPr/>
              <a:lstStyle/>
              <a:p>
                <a:r>
                  <a:rPr lang="en-US">
                    <a:noFill/>
                  </a:rPr>
                  <a:t> </a:t>
                </a:r>
              </a:p>
            </p:txBody>
          </p:sp>
        </mc:Fallback>
      </mc:AlternateContent>
    </p:spTree>
    <p:extLst>
      <p:ext uri="{BB962C8B-B14F-4D97-AF65-F5344CB8AC3E}">
        <p14:creationId xmlns:p14="http://schemas.microsoft.com/office/powerpoint/2010/main" val="3728198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6ACCA32-3E67-0A4D-8E65-E955A893779E}"/>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7" name="Group 6">
            <a:extLst>
              <a:ext uri="{FF2B5EF4-FFF2-40B4-BE49-F238E27FC236}">
                <a16:creationId xmlns:a16="http://schemas.microsoft.com/office/drawing/2014/main" id="{C2E91348-6996-4E48-9BAF-C42D396BF84F}"/>
              </a:ext>
            </a:extLst>
          </p:cNvPr>
          <p:cNvGrpSpPr/>
          <p:nvPr/>
        </p:nvGrpSpPr>
        <p:grpSpPr>
          <a:xfrm>
            <a:off x="4228869" y="104735"/>
            <a:ext cx="2986577" cy="1200329"/>
            <a:chOff x="1634042" y="2454642"/>
            <a:chExt cx="5894468" cy="2542201"/>
          </a:xfrm>
        </p:grpSpPr>
        <p:sp>
          <p:nvSpPr>
            <p:cNvPr id="8" name="Rectangle 7">
              <a:extLst>
                <a:ext uri="{FF2B5EF4-FFF2-40B4-BE49-F238E27FC236}">
                  <a16:creationId xmlns:a16="http://schemas.microsoft.com/office/drawing/2014/main" id="{EB293931-F40F-2B48-ADFB-32C3A839C011}"/>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9" name="Curved Connector 8">
              <a:extLst>
                <a:ext uri="{FF2B5EF4-FFF2-40B4-BE49-F238E27FC236}">
                  <a16:creationId xmlns:a16="http://schemas.microsoft.com/office/drawing/2014/main" id="{7AF78511-F697-184D-B8B9-9FA04883EE02}"/>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CF24813-C0FD-1645-9627-BE24E8EE42F3}"/>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1" name="Curved Connector 10">
              <a:extLst>
                <a:ext uri="{FF2B5EF4-FFF2-40B4-BE49-F238E27FC236}">
                  <a16:creationId xmlns:a16="http://schemas.microsoft.com/office/drawing/2014/main" id="{BF17520A-B16B-D14C-A739-07502920130E}"/>
                </a:ext>
              </a:extLst>
            </p:cNvPr>
            <p:cNvCxnSpPr>
              <a:cxnSpLocks/>
              <a:stCxn id="8"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0950F6-D939-5F46-BA70-5DFA888542D4}"/>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19" name="Rectangle 18">
            <a:extLst>
              <a:ext uri="{FF2B5EF4-FFF2-40B4-BE49-F238E27FC236}">
                <a16:creationId xmlns:a16="http://schemas.microsoft.com/office/drawing/2014/main" id="{360D130B-8AA2-3F4F-9EE4-A9AFF18E1709}"/>
              </a:ext>
            </a:extLst>
          </p:cNvPr>
          <p:cNvSpPr/>
          <p:nvPr/>
        </p:nvSpPr>
        <p:spPr>
          <a:xfrm>
            <a:off x="981564" y="3429000"/>
            <a:ext cx="1401346" cy="461665"/>
          </a:xfrm>
          <a:prstGeom prst="rect">
            <a:avLst/>
          </a:prstGeom>
        </p:spPr>
        <p:txBody>
          <a:bodyPr wrap="none">
            <a:spAutoFit/>
          </a:bodyPr>
          <a:lstStyle/>
          <a:p>
            <a:r>
              <a:rPr lang="en-US" sz="2400" b="1" dirty="0">
                <a:effectLst/>
                <a:latin typeface="Helvetica" pitchFamily="2" charset="0"/>
              </a:rPr>
              <a:t>Discrete</a:t>
            </a:r>
          </a:p>
        </p:txBody>
      </p:sp>
      <p:sp>
        <p:nvSpPr>
          <p:cNvPr id="15" name="Rectangle 14">
            <a:extLst>
              <a:ext uri="{FF2B5EF4-FFF2-40B4-BE49-F238E27FC236}">
                <a16:creationId xmlns:a16="http://schemas.microsoft.com/office/drawing/2014/main" id="{EC31CF3A-7BA4-D945-8DE2-D4577F76382A}"/>
              </a:ext>
            </a:extLst>
          </p:cNvPr>
          <p:cNvSpPr/>
          <p:nvPr/>
        </p:nvSpPr>
        <p:spPr>
          <a:xfrm>
            <a:off x="6270571" y="3388738"/>
            <a:ext cx="1891865" cy="461665"/>
          </a:xfrm>
          <a:prstGeom prst="rect">
            <a:avLst/>
          </a:prstGeom>
        </p:spPr>
        <p:txBody>
          <a:bodyPr wrap="none">
            <a:spAutoFit/>
          </a:bodyPr>
          <a:lstStyle/>
          <a:p>
            <a:r>
              <a:rPr lang="en-US" sz="2400" b="1" dirty="0">
                <a:effectLst/>
                <a:latin typeface="Helvetica" pitchFamily="2" charset="0"/>
              </a:rPr>
              <a:t>Continuous</a:t>
            </a:r>
          </a:p>
        </p:txBody>
      </p:sp>
      <p:sp>
        <p:nvSpPr>
          <p:cNvPr id="23" name="Rectangle 22">
            <a:extLst>
              <a:ext uri="{FF2B5EF4-FFF2-40B4-BE49-F238E27FC236}">
                <a16:creationId xmlns:a16="http://schemas.microsoft.com/office/drawing/2014/main" id="{A52B3A96-548E-8E4F-BD80-0D9BB325E43C}"/>
              </a:ext>
            </a:extLst>
          </p:cNvPr>
          <p:cNvSpPr/>
          <p:nvPr/>
        </p:nvSpPr>
        <p:spPr>
          <a:xfrm>
            <a:off x="981564" y="5567185"/>
            <a:ext cx="7270043" cy="923330"/>
          </a:xfrm>
          <a:prstGeom prst="rect">
            <a:avLst/>
          </a:prstGeom>
        </p:spPr>
        <p:txBody>
          <a:bodyPr wrap="square">
            <a:spAutoFit/>
          </a:bodyPr>
          <a:lstStyle/>
          <a:p>
            <a:pPr algn="ctr"/>
            <a:r>
              <a:rPr lang="en-US" dirty="0">
                <a:solidFill>
                  <a:srgbClr val="000000"/>
                </a:solidFill>
                <a:effectLst/>
                <a:latin typeface="Helvetica" pitchFamily="2" charset="0"/>
                <a:cs typeface="Gill Sans" panose="020B0502020104020203" pitchFamily="34" charset="-79"/>
              </a:rPr>
              <a:t>Continuous models can be discretized; discrete models can be approximated by continuous ones. The appropriate framing may depend on the data / question.</a:t>
            </a:r>
          </a:p>
        </p:txBody>
      </p:sp>
      <p:sp>
        <p:nvSpPr>
          <p:cNvPr id="21" name="Left-Right Arrow 20">
            <a:extLst>
              <a:ext uri="{FF2B5EF4-FFF2-40B4-BE49-F238E27FC236}">
                <a16:creationId xmlns:a16="http://schemas.microsoft.com/office/drawing/2014/main" id="{D9F432EE-79A9-FB29-3B1C-CA0E1FEE033A}"/>
              </a:ext>
            </a:extLst>
          </p:cNvPr>
          <p:cNvSpPr/>
          <p:nvPr/>
        </p:nvSpPr>
        <p:spPr>
          <a:xfrm>
            <a:off x="3236938" y="3422650"/>
            <a:ext cx="2438400" cy="393842"/>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316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03A88E-9A25-ECFD-7DA3-DA663ECCE13C}"/>
              </a:ext>
            </a:extLst>
          </p:cNvPr>
          <p:cNvSpPr txBox="1"/>
          <p:nvPr/>
        </p:nvSpPr>
        <p:spPr>
          <a:xfrm>
            <a:off x="749508" y="254833"/>
            <a:ext cx="7869836" cy="400110"/>
          </a:xfrm>
          <a:prstGeom prst="rect">
            <a:avLst/>
          </a:prstGeom>
          <a:noFill/>
        </p:spPr>
        <p:txBody>
          <a:bodyPr wrap="square" rtlCol="0">
            <a:spAutoFit/>
          </a:bodyPr>
          <a:lstStyle/>
          <a:p>
            <a:r>
              <a:rPr lang="en-US" sz="2000" dirty="0"/>
              <a:t>What is the difference between discrete and continuous models?</a:t>
            </a:r>
          </a:p>
        </p:txBody>
      </p:sp>
      <p:sp>
        <p:nvSpPr>
          <p:cNvPr id="7" name="TextBox 6">
            <a:extLst>
              <a:ext uri="{FF2B5EF4-FFF2-40B4-BE49-F238E27FC236}">
                <a16:creationId xmlns:a16="http://schemas.microsoft.com/office/drawing/2014/main" id="{7EC72941-9016-EDB7-EA97-384634369533}"/>
              </a:ext>
            </a:extLst>
          </p:cNvPr>
          <p:cNvSpPr txBox="1"/>
          <p:nvPr/>
        </p:nvSpPr>
        <p:spPr>
          <a:xfrm>
            <a:off x="901908" y="916899"/>
            <a:ext cx="7869836" cy="646331"/>
          </a:xfrm>
          <a:prstGeom prst="rect">
            <a:avLst/>
          </a:prstGeom>
          <a:noFill/>
        </p:spPr>
        <p:txBody>
          <a:bodyPr wrap="square" rtlCol="0">
            <a:spAutoFit/>
          </a:bodyPr>
          <a:lstStyle/>
          <a:p>
            <a:r>
              <a:rPr lang="en-US" dirty="0"/>
              <a:t>Discrete: state variable only changes at distinct time steps</a:t>
            </a:r>
          </a:p>
          <a:p>
            <a:r>
              <a:rPr lang="en-US" dirty="0"/>
              <a:t>Continuous: state variables change continuously (tiny tiny time steps)</a:t>
            </a:r>
          </a:p>
        </p:txBody>
      </p:sp>
      <p:pic>
        <p:nvPicPr>
          <p:cNvPr id="7170" name="Picture 2" descr="Team Check-In - Meme - MemesHappen">
            <a:extLst>
              <a:ext uri="{FF2B5EF4-FFF2-40B4-BE49-F238E27FC236}">
                <a16:creationId xmlns:a16="http://schemas.microsoft.com/office/drawing/2014/main" id="{976ADA15-8660-0E15-983A-0E128E025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000" y="3957727"/>
            <a:ext cx="3881651" cy="25737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F038DB-7181-6BBA-9D79-0B5BC8A3D158}"/>
              </a:ext>
            </a:extLst>
          </p:cNvPr>
          <p:cNvSpPr txBox="1"/>
          <p:nvPr/>
        </p:nvSpPr>
        <p:spPr>
          <a:xfrm>
            <a:off x="726756" y="2394060"/>
            <a:ext cx="7869836" cy="400110"/>
          </a:xfrm>
          <a:prstGeom prst="rect">
            <a:avLst/>
          </a:prstGeom>
          <a:noFill/>
        </p:spPr>
        <p:txBody>
          <a:bodyPr wrap="square" rtlCol="0">
            <a:spAutoFit/>
          </a:bodyPr>
          <a:lstStyle/>
          <a:p>
            <a:r>
              <a:rPr lang="en-US" sz="2000" dirty="0"/>
              <a:t>What math is used in discrete pop models? Continuous pop models?</a:t>
            </a:r>
          </a:p>
        </p:txBody>
      </p:sp>
      <p:sp>
        <p:nvSpPr>
          <p:cNvPr id="3" name="TextBox 2">
            <a:extLst>
              <a:ext uri="{FF2B5EF4-FFF2-40B4-BE49-F238E27FC236}">
                <a16:creationId xmlns:a16="http://schemas.microsoft.com/office/drawing/2014/main" id="{CAE439E7-F3EB-96DC-31B1-DE1DB1567768}"/>
              </a:ext>
            </a:extLst>
          </p:cNvPr>
          <p:cNvSpPr txBox="1"/>
          <p:nvPr/>
        </p:nvSpPr>
        <p:spPr>
          <a:xfrm>
            <a:off x="726756" y="2896390"/>
            <a:ext cx="7717436" cy="369332"/>
          </a:xfrm>
          <a:prstGeom prst="rect">
            <a:avLst/>
          </a:prstGeom>
          <a:noFill/>
        </p:spPr>
        <p:txBody>
          <a:bodyPr wrap="square" rtlCol="0">
            <a:spAutoFit/>
          </a:bodyPr>
          <a:lstStyle/>
          <a:p>
            <a:r>
              <a:rPr lang="en-US" dirty="0"/>
              <a:t>Algebra, calculus</a:t>
            </a:r>
          </a:p>
        </p:txBody>
      </p:sp>
    </p:spTree>
    <p:extLst>
      <p:ext uri="{BB962C8B-B14F-4D97-AF65-F5344CB8AC3E}">
        <p14:creationId xmlns:p14="http://schemas.microsoft.com/office/powerpoint/2010/main" val="3093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latin typeface="Helvetica" pitchFamily="2" charset="0"/>
              </a:rPr>
              <a:t>Understand the difference between statistical and mechanistic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la </a:t>
            </a:r>
            <a:r>
              <a:rPr lang="en-US" sz="2600" dirty="0" err="1">
                <a:solidFill>
                  <a:srgbClr val="0070C0"/>
                </a:solidFill>
                <a:latin typeface="Helvetica" pitchFamily="2" charset="0"/>
              </a:rPr>
              <a:t>différence</a:t>
            </a:r>
            <a:r>
              <a:rPr lang="en-US" sz="2600" dirty="0">
                <a:solidFill>
                  <a:srgbClr val="0070C0"/>
                </a:solidFill>
                <a:latin typeface="Helvetica" pitchFamily="2" charset="0"/>
              </a:rPr>
              <a:t> entre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statistiques</a:t>
            </a:r>
            <a:r>
              <a:rPr lang="en-US" sz="2600" dirty="0">
                <a:solidFill>
                  <a:srgbClr val="0070C0"/>
                </a:solidFill>
                <a:latin typeface="Helvetica" pitchFamily="2" charset="0"/>
              </a:rPr>
              <a:t> et </a:t>
            </a:r>
            <a:r>
              <a:rPr lang="en-US" sz="2600" dirty="0" err="1">
                <a:solidFill>
                  <a:srgbClr val="0070C0"/>
                </a:solidFill>
                <a:latin typeface="Helvetica" pitchFamily="2" charset="0"/>
              </a:rPr>
              <a:t>mécanistes</a:t>
            </a:r>
            <a:r>
              <a:rPr lang="en-US" sz="2600" dirty="0">
                <a:solidFill>
                  <a:srgbClr val="0070C0"/>
                </a:solidFill>
                <a:latin typeface="Helvetica" pitchFamily="2" charset="0"/>
              </a:rPr>
              <a:t>.</a:t>
            </a:r>
          </a:p>
          <a:p>
            <a:endParaRPr lang="en-US" sz="2600" dirty="0">
              <a:solidFill>
                <a:srgbClr val="0070C0"/>
              </a:solidFill>
              <a:latin typeface="Helvetica" pitchFamily="2" charset="0"/>
            </a:endParaRPr>
          </a:p>
          <a:p>
            <a:r>
              <a:rPr lang="en-US" sz="2600" dirty="0">
                <a:latin typeface="Helvetica" pitchFamily="2" charset="0"/>
              </a:rPr>
              <a:t>Understand how to formalize and conceptualize compartmental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comment on </a:t>
            </a:r>
            <a:r>
              <a:rPr lang="en-US" sz="2600" dirty="0" err="1">
                <a:solidFill>
                  <a:srgbClr val="0070C0"/>
                </a:solidFill>
                <a:latin typeface="Helvetica" pitchFamily="2" charset="0"/>
              </a:rPr>
              <a:t>peut</a:t>
            </a:r>
            <a:r>
              <a:rPr lang="en-US" sz="2600" dirty="0">
                <a:solidFill>
                  <a:srgbClr val="0070C0"/>
                </a:solidFill>
                <a:latin typeface="Helvetica" pitchFamily="2" charset="0"/>
              </a:rPr>
              <a:t> </a:t>
            </a:r>
            <a:r>
              <a:rPr lang="en-US" sz="2600" dirty="0" err="1">
                <a:solidFill>
                  <a:srgbClr val="0070C0"/>
                </a:solidFill>
                <a:latin typeface="Helvetica" pitchFamily="2" charset="0"/>
              </a:rPr>
              <a:t>formuler</a:t>
            </a:r>
            <a:r>
              <a:rPr lang="en-US" sz="2600" dirty="0">
                <a:solidFill>
                  <a:srgbClr val="0070C0"/>
                </a:solidFill>
                <a:latin typeface="Helvetica" pitchFamily="2" charset="0"/>
              </a:rPr>
              <a:t> et </a:t>
            </a:r>
            <a:r>
              <a:rPr lang="en-US" sz="2600" dirty="0" err="1">
                <a:solidFill>
                  <a:srgbClr val="0070C0"/>
                </a:solidFill>
                <a:latin typeface="Helvetica" pitchFamily="2" charset="0"/>
              </a:rPr>
              <a:t>conceptualiser</a:t>
            </a:r>
            <a:r>
              <a:rPr lang="en-US" sz="2600" dirty="0">
                <a:solidFill>
                  <a:srgbClr val="0070C0"/>
                </a:solidFill>
                <a:latin typeface="Helvetica" pitchFamily="2" charset="0"/>
              </a:rPr>
              <a:t>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compartimentés</a:t>
            </a:r>
            <a:endParaRPr lang="en-US" sz="2600" dirty="0">
              <a:solidFill>
                <a:srgbClr val="0070C0"/>
              </a:solidFill>
              <a:latin typeface="Helvetica" pitchFamily="2" charset="0"/>
            </a:endParaRPr>
          </a:p>
          <a:p>
            <a:endParaRPr lang="en-US" sz="2600" dirty="0">
              <a:solidFill>
                <a:srgbClr val="0070C0"/>
              </a:solidFill>
              <a:latin typeface="Helvetica" pitchFamily="2" charset="0"/>
            </a:endParaRPr>
          </a:p>
          <a:p>
            <a:r>
              <a:rPr lang="en-US" sz="2600" dirty="0">
                <a:latin typeface="Helvetica" pitchFamily="2" charset="0"/>
              </a:rPr>
              <a:t>Example: population growth, predator prey, SIR models</a:t>
            </a:r>
          </a:p>
          <a:p>
            <a:endParaRPr lang="en-US" sz="2600" dirty="0">
              <a:latin typeface="Helvetica" pitchFamily="2" charset="0"/>
            </a:endParaRPr>
          </a:p>
        </p:txBody>
      </p:sp>
    </p:spTree>
    <p:extLst>
      <p:ext uri="{BB962C8B-B14F-4D97-AF65-F5344CB8AC3E}">
        <p14:creationId xmlns:p14="http://schemas.microsoft.com/office/powerpoint/2010/main" val="719014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18" name="Rectangle 17">
            <a:extLst>
              <a:ext uri="{FF2B5EF4-FFF2-40B4-BE49-F238E27FC236}">
                <a16:creationId xmlns:a16="http://schemas.microsoft.com/office/drawing/2014/main" id="{6BBF444B-826A-E341-B88A-EE51F232B915}"/>
              </a:ext>
            </a:extLst>
          </p:cNvPr>
          <p:cNvSpPr/>
          <p:nvPr/>
        </p:nvSpPr>
        <p:spPr>
          <a:xfrm>
            <a:off x="1890867" y="2588606"/>
            <a:ext cx="7093032" cy="1200329"/>
          </a:xfrm>
          <a:prstGeom prst="rect">
            <a:avLst/>
          </a:prstGeom>
        </p:spPr>
        <p:txBody>
          <a:bodyPr wrap="none">
            <a:spAutoFit/>
          </a:bodyPr>
          <a:lstStyle/>
          <a:p>
            <a:pPr algn="ctr"/>
            <a:r>
              <a:rPr lang="en-US" sz="2400" dirty="0">
                <a:solidFill>
                  <a:srgbClr val="FF0000"/>
                </a:solidFill>
                <a:effectLst/>
                <a:latin typeface="Helvetica" pitchFamily="2" charset="0"/>
              </a:rPr>
              <a:t>What abou</a:t>
            </a:r>
            <a:r>
              <a:rPr lang="en-US" sz="2400" dirty="0">
                <a:solidFill>
                  <a:srgbClr val="FF0000"/>
                </a:solidFill>
                <a:latin typeface="Helvetica" pitchFamily="2" charset="0"/>
              </a:rPr>
              <a:t>t those rates?</a:t>
            </a:r>
          </a:p>
          <a:p>
            <a:pPr algn="ctr"/>
            <a:r>
              <a:rPr lang="en-US" sz="2400" dirty="0">
                <a:solidFill>
                  <a:srgbClr val="FF0000"/>
                </a:solidFill>
                <a:effectLst/>
                <a:latin typeface="Helvetica" pitchFamily="2" charset="0"/>
              </a:rPr>
              <a:t>Are they the same every year?</a:t>
            </a:r>
          </a:p>
          <a:p>
            <a:pPr algn="ctr"/>
            <a:r>
              <a:rPr lang="en-US" sz="2400" dirty="0">
                <a:solidFill>
                  <a:srgbClr val="FF0000"/>
                </a:solidFill>
                <a:latin typeface="Helvetica" pitchFamily="2" charset="0"/>
              </a:rPr>
              <a:t>And in every person? Why might they be different?</a:t>
            </a:r>
            <a:endParaRPr lang="en-US" sz="2400" dirty="0">
              <a:solidFill>
                <a:srgbClr val="FF0000"/>
              </a:solidFill>
              <a:effectLst/>
              <a:latin typeface="Helvetica" pitchFamily="2" charset="0"/>
            </a:endParaRPr>
          </a:p>
        </p:txBody>
      </p:sp>
      <p:pic>
        <p:nvPicPr>
          <p:cNvPr id="19" name="Picture 18">
            <a:extLst>
              <a:ext uri="{FF2B5EF4-FFF2-40B4-BE49-F238E27FC236}">
                <a16:creationId xmlns:a16="http://schemas.microsoft.com/office/drawing/2014/main" id="{8FB4313F-8296-A84E-8D5F-212F9850D0E1}"/>
              </a:ext>
            </a:extLst>
          </p:cNvPr>
          <p:cNvPicPr>
            <a:picLocks noChangeAspect="1"/>
          </p:cNvPicPr>
          <p:nvPr/>
        </p:nvPicPr>
        <p:blipFill>
          <a:blip r:embed="rId3"/>
          <a:stretch>
            <a:fillRect/>
          </a:stretch>
        </p:blipFill>
        <p:spPr>
          <a:xfrm rot="16200000" flipV="1">
            <a:off x="3666117" y="1351439"/>
            <a:ext cx="1869365" cy="128226"/>
          </a:xfrm>
          <a:prstGeom prst="rect">
            <a:avLst/>
          </a:prstGeom>
        </p:spPr>
      </p:pic>
      <p:pic>
        <p:nvPicPr>
          <p:cNvPr id="23" name="Picture 22">
            <a:extLst>
              <a:ext uri="{FF2B5EF4-FFF2-40B4-BE49-F238E27FC236}">
                <a16:creationId xmlns:a16="http://schemas.microsoft.com/office/drawing/2014/main" id="{D28BD877-9CF6-314E-9135-03E11FE241C7}"/>
              </a:ext>
            </a:extLst>
          </p:cNvPr>
          <p:cNvPicPr>
            <a:picLocks noChangeAspect="1"/>
          </p:cNvPicPr>
          <p:nvPr/>
        </p:nvPicPr>
        <p:blipFill>
          <a:blip r:embed="rId3"/>
          <a:stretch>
            <a:fillRect/>
          </a:stretch>
        </p:blipFill>
        <p:spPr>
          <a:xfrm rot="17194482" flipV="1">
            <a:off x="5650150" y="1787962"/>
            <a:ext cx="1550696" cy="94941"/>
          </a:xfrm>
          <a:prstGeom prst="rect">
            <a:avLst/>
          </a:prstGeom>
        </p:spPr>
      </p:pic>
      <p:sp>
        <p:nvSpPr>
          <p:cNvPr id="2" name="TextBox 1">
            <a:extLst>
              <a:ext uri="{FF2B5EF4-FFF2-40B4-BE49-F238E27FC236}">
                <a16:creationId xmlns:a16="http://schemas.microsoft.com/office/drawing/2014/main" id="{1DCE2E73-FBA7-3FE7-B0EB-86327B25529F}"/>
              </a:ext>
            </a:extLst>
          </p:cNvPr>
          <p:cNvSpPr txBox="1"/>
          <p:nvPr/>
        </p:nvSpPr>
        <p:spPr>
          <a:xfrm>
            <a:off x="911779" y="4347833"/>
            <a:ext cx="7506268" cy="923330"/>
          </a:xfrm>
          <a:prstGeom prst="rect">
            <a:avLst/>
          </a:prstGeom>
          <a:noFill/>
        </p:spPr>
        <p:txBody>
          <a:bodyPr wrap="square" rtlCol="0">
            <a:spAutoFit/>
          </a:bodyPr>
          <a:lstStyle/>
          <a:p>
            <a:r>
              <a:rPr lang="en-US" dirty="0"/>
              <a:t>Reproductive age</a:t>
            </a:r>
          </a:p>
          <a:p>
            <a:r>
              <a:rPr lang="en-US" dirty="0"/>
              <a:t>Death rate increasing with age</a:t>
            </a:r>
          </a:p>
          <a:p>
            <a:r>
              <a:rPr lang="en-US" dirty="0"/>
              <a:t>Diseases/other health factors</a:t>
            </a:r>
          </a:p>
        </p:txBody>
      </p:sp>
      <p:sp>
        <p:nvSpPr>
          <p:cNvPr id="3" name="TextBox 2">
            <a:extLst>
              <a:ext uri="{FF2B5EF4-FFF2-40B4-BE49-F238E27FC236}">
                <a16:creationId xmlns:a16="http://schemas.microsoft.com/office/drawing/2014/main" id="{9CE679FB-1966-8411-37AB-6848430D9E59}"/>
              </a:ext>
            </a:extLst>
          </p:cNvPr>
          <p:cNvSpPr txBox="1"/>
          <p:nvPr/>
        </p:nvSpPr>
        <p:spPr>
          <a:xfrm>
            <a:off x="2174917" y="5778145"/>
            <a:ext cx="5745708" cy="461665"/>
          </a:xfrm>
          <a:prstGeom prst="rect">
            <a:avLst/>
          </a:prstGeom>
          <a:noFill/>
        </p:spPr>
        <p:txBody>
          <a:bodyPr wrap="square" rtlCol="0">
            <a:spAutoFit/>
          </a:bodyPr>
          <a:lstStyle/>
          <a:p>
            <a:r>
              <a:rPr lang="en-US" sz="2400" dirty="0"/>
              <a:t>How do we incorporate this ‘randomness’?</a:t>
            </a:r>
          </a:p>
        </p:txBody>
      </p:sp>
    </p:spTree>
    <p:extLst>
      <p:ext uri="{BB962C8B-B14F-4D97-AF65-F5344CB8AC3E}">
        <p14:creationId xmlns:p14="http://schemas.microsoft.com/office/powerpoint/2010/main" val="82999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spTree>
    <p:extLst>
      <p:ext uri="{BB962C8B-B14F-4D97-AF65-F5344CB8AC3E}">
        <p14:creationId xmlns:p14="http://schemas.microsoft.com/office/powerpoint/2010/main" val="3956353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spTree>
    <p:extLst>
      <p:ext uri="{BB962C8B-B14F-4D97-AF65-F5344CB8AC3E}">
        <p14:creationId xmlns:p14="http://schemas.microsoft.com/office/powerpoint/2010/main" val="3813345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sp>
        <p:nvSpPr>
          <p:cNvPr id="27" name="Rectangle 26">
            <a:extLst>
              <a:ext uri="{FF2B5EF4-FFF2-40B4-BE49-F238E27FC236}">
                <a16:creationId xmlns:a16="http://schemas.microsoft.com/office/drawing/2014/main" id="{1247D772-D9F3-3042-AFC3-8F917A29C8F4}"/>
              </a:ext>
            </a:extLst>
          </p:cNvPr>
          <p:cNvSpPr/>
          <p:nvPr/>
        </p:nvSpPr>
        <p:spPr>
          <a:xfrm>
            <a:off x="6994323" y="4050702"/>
            <a:ext cx="1933545" cy="369332"/>
          </a:xfrm>
          <a:prstGeom prst="rect">
            <a:avLst/>
          </a:prstGeom>
        </p:spPr>
        <p:txBody>
          <a:bodyPr wrap="square">
            <a:spAutoFit/>
          </a:bodyPr>
          <a:lstStyle/>
          <a:p>
            <a:pPr algn="ctr"/>
            <a:r>
              <a:rPr lang="en-US" dirty="0"/>
              <a:t>“up to chance”</a:t>
            </a:r>
          </a:p>
        </p:txBody>
      </p:sp>
    </p:spTree>
    <p:extLst>
      <p:ext uri="{BB962C8B-B14F-4D97-AF65-F5344CB8AC3E}">
        <p14:creationId xmlns:p14="http://schemas.microsoft.com/office/powerpoint/2010/main" val="2764937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sp>
        <p:nvSpPr>
          <p:cNvPr id="27" name="Rectangle 26">
            <a:extLst>
              <a:ext uri="{FF2B5EF4-FFF2-40B4-BE49-F238E27FC236}">
                <a16:creationId xmlns:a16="http://schemas.microsoft.com/office/drawing/2014/main" id="{1247D772-D9F3-3042-AFC3-8F917A29C8F4}"/>
              </a:ext>
            </a:extLst>
          </p:cNvPr>
          <p:cNvSpPr/>
          <p:nvPr/>
        </p:nvSpPr>
        <p:spPr>
          <a:xfrm>
            <a:off x="6994323" y="4050702"/>
            <a:ext cx="1933545" cy="369332"/>
          </a:xfrm>
          <a:prstGeom prst="rect">
            <a:avLst/>
          </a:prstGeom>
        </p:spPr>
        <p:txBody>
          <a:bodyPr wrap="square">
            <a:spAutoFit/>
          </a:bodyPr>
          <a:lstStyle/>
          <a:p>
            <a:pPr algn="ctr"/>
            <a:r>
              <a:rPr lang="en-US" dirty="0"/>
              <a:t>“up to chance”</a:t>
            </a:r>
          </a:p>
        </p:txBody>
      </p:sp>
      <p:pic>
        <p:nvPicPr>
          <p:cNvPr id="28" name="Picture 27">
            <a:extLst>
              <a:ext uri="{FF2B5EF4-FFF2-40B4-BE49-F238E27FC236}">
                <a16:creationId xmlns:a16="http://schemas.microsoft.com/office/drawing/2014/main" id="{A97FB0BA-DB2D-744F-8C35-5119D7BAE097}"/>
              </a:ext>
            </a:extLst>
          </p:cNvPr>
          <p:cNvPicPr>
            <a:picLocks noChangeAspect="1"/>
          </p:cNvPicPr>
          <p:nvPr/>
        </p:nvPicPr>
        <p:blipFill>
          <a:blip r:embed="rId7"/>
          <a:stretch>
            <a:fillRect/>
          </a:stretch>
        </p:blipFill>
        <p:spPr>
          <a:xfrm>
            <a:off x="5637157" y="4898955"/>
            <a:ext cx="928988" cy="907384"/>
          </a:xfrm>
          <a:prstGeom prst="rect">
            <a:avLst/>
          </a:prstGeom>
        </p:spPr>
      </p:pic>
    </p:spTree>
    <p:extLst>
      <p:ext uri="{BB962C8B-B14F-4D97-AF65-F5344CB8AC3E}">
        <p14:creationId xmlns:p14="http://schemas.microsoft.com/office/powerpoint/2010/main" val="4130852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sp>
        <p:nvSpPr>
          <p:cNvPr id="27" name="Rectangle 26">
            <a:extLst>
              <a:ext uri="{FF2B5EF4-FFF2-40B4-BE49-F238E27FC236}">
                <a16:creationId xmlns:a16="http://schemas.microsoft.com/office/drawing/2014/main" id="{1247D772-D9F3-3042-AFC3-8F917A29C8F4}"/>
              </a:ext>
            </a:extLst>
          </p:cNvPr>
          <p:cNvSpPr/>
          <p:nvPr/>
        </p:nvSpPr>
        <p:spPr>
          <a:xfrm>
            <a:off x="6994323" y="4050702"/>
            <a:ext cx="1933545" cy="369332"/>
          </a:xfrm>
          <a:prstGeom prst="rect">
            <a:avLst/>
          </a:prstGeom>
        </p:spPr>
        <p:txBody>
          <a:bodyPr wrap="square">
            <a:spAutoFit/>
          </a:bodyPr>
          <a:lstStyle/>
          <a:p>
            <a:pPr algn="ctr"/>
            <a:r>
              <a:rPr lang="en-US" dirty="0"/>
              <a:t>“up to chance”</a:t>
            </a:r>
          </a:p>
        </p:txBody>
      </p:sp>
      <p:pic>
        <p:nvPicPr>
          <p:cNvPr id="28" name="Picture 27">
            <a:extLst>
              <a:ext uri="{FF2B5EF4-FFF2-40B4-BE49-F238E27FC236}">
                <a16:creationId xmlns:a16="http://schemas.microsoft.com/office/drawing/2014/main" id="{A97FB0BA-DB2D-744F-8C35-5119D7BAE097}"/>
              </a:ext>
            </a:extLst>
          </p:cNvPr>
          <p:cNvPicPr>
            <a:picLocks noChangeAspect="1"/>
          </p:cNvPicPr>
          <p:nvPr/>
        </p:nvPicPr>
        <p:blipFill>
          <a:blip r:embed="rId7"/>
          <a:stretch>
            <a:fillRect/>
          </a:stretch>
        </p:blipFill>
        <p:spPr>
          <a:xfrm>
            <a:off x="5637157" y="4898955"/>
            <a:ext cx="928988" cy="907384"/>
          </a:xfrm>
          <a:prstGeom prst="rect">
            <a:avLst/>
          </a:prstGeom>
        </p:spPr>
      </p:pic>
      <p:pic>
        <p:nvPicPr>
          <p:cNvPr id="2" name="Picture 1">
            <a:extLst>
              <a:ext uri="{FF2B5EF4-FFF2-40B4-BE49-F238E27FC236}">
                <a16:creationId xmlns:a16="http://schemas.microsoft.com/office/drawing/2014/main" id="{F446B6CB-61ED-51E6-3F6D-0A37B5A84BA3}"/>
              </a:ext>
            </a:extLst>
          </p:cNvPr>
          <p:cNvPicPr>
            <a:picLocks noChangeAspect="1"/>
          </p:cNvPicPr>
          <p:nvPr/>
        </p:nvPicPr>
        <p:blipFill>
          <a:blip r:embed="rId7"/>
          <a:stretch>
            <a:fillRect/>
          </a:stretch>
        </p:blipFill>
        <p:spPr>
          <a:xfrm>
            <a:off x="6602720" y="5209109"/>
            <a:ext cx="928988" cy="907384"/>
          </a:xfrm>
          <a:prstGeom prst="rect">
            <a:avLst/>
          </a:prstGeom>
        </p:spPr>
      </p:pic>
      <p:pic>
        <p:nvPicPr>
          <p:cNvPr id="3" name="Picture 2">
            <a:extLst>
              <a:ext uri="{FF2B5EF4-FFF2-40B4-BE49-F238E27FC236}">
                <a16:creationId xmlns:a16="http://schemas.microsoft.com/office/drawing/2014/main" id="{D1CDCF41-32CC-350F-5BB7-C93A54FF9F5C}"/>
              </a:ext>
            </a:extLst>
          </p:cNvPr>
          <p:cNvPicPr>
            <a:picLocks noChangeAspect="1"/>
          </p:cNvPicPr>
          <p:nvPr/>
        </p:nvPicPr>
        <p:blipFill>
          <a:blip r:embed="rId7"/>
          <a:stretch>
            <a:fillRect/>
          </a:stretch>
        </p:blipFill>
        <p:spPr>
          <a:xfrm>
            <a:off x="5613035" y="5805337"/>
            <a:ext cx="928988" cy="907384"/>
          </a:xfrm>
          <a:prstGeom prst="rect">
            <a:avLst/>
          </a:prstGeom>
        </p:spPr>
      </p:pic>
    </p:spTree>
    <p:extLst>
      <p:ext uri="{BB962C8B-B14F-4D97-AF65-F5344CB8AC3E}">
        <p14:creationId xmlns:p14="http://schemas.microsoft.com/office/powerpoint/2010/main" val="2062595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pic>
        <p:nvPicPr>
          <p:cNvPr id="29" name="Picture 28">
            <a:extLst>
              <a:ext uri="{FF2B5EF4-FFF2-40B4-BE49-F238E27FC236}">
                <a16:creationId xmlns:a16="http://schemas.microsoft.com/office/drawing/2014/main" id="{B5B34084-0C88-244B-BE91-EB4D3EC0A683}"/>
              </a:ext>
            </a:extLst>
          </p:cNvPr>
          <p:cNvPicPr>
            <a:picLocks noChangeAspect="1"/>
          </p:cNvPicPr>
          <p:nvPr/>
        </p:nvPicPr>
        <p:blipFill>
          <a:blip r:embed="rId7"/>
          <a:stretch>
            <a:fillRect/>
          </a:stretch>
        </p:blipFill>
        <p:spPr>
          <a:xfrm>
            <a:off x="6253291" y="3774700"/>
            <a:ext cx="2753555" cy="3161257"/>
          </a:xfrm>
          <a:prstGeom prst="rect">
            <a:avLst/>
          </a:prstGeom>
        </p:spPr>
      </p:pic>
      <p:sp>
        <p:nvSpPr>
          <p:cNvPr id="30" name="Rectangle 29">
            <a:extLst>
              <a:ext uri="{FF2B5EF4-FFF2-40B4-BE49-F238E27FC236}">
                <a16:creationId xmlns:a16="http://schemas.microsoft.com/office/drawing/2014/main" id="{A48A6688-29EE-E049-9AB7-AA8E7DDB7EDB}"/>
              </a:ext>
            </a:extLst>
          </p:cNvPr>
          <p:cNvSpPr/>
          <p:nvPr/>
        </p:nvSpPr>
        <p:spPr>
          <a:xfrm>
            <a:off x="7005977" y="3682578"/>
            <a:ext cx="2000869" cy="369332"/>
          </a:xfrm>
          <a:prstGeom prst="rect">
            <a:avLst/>
          </a:prstGeom>
        </p:spPr>
        <p:txBody>
          <a:bodyPr wrap="square">
            <a:spAutoFit/>
          </a:bodyPr>
          <a:lstStyle/>
          <a:p>
            <a:r>
              <a:rPr lang="en-US" dirty="0" err="1"/>
              <a:t>rbinom</a:t>
            </a:r>
            <a:r>
              <a:rPr lang="en-US" dirty="0"/>
              <a:t>(200,10,0.5)</a:t>
            </a:r>
          </a:p>
        </p:txBody>
      </p:sp>
    </p:spTree>
    <p:extLst>
      <p:ext uri="{BB962C8B-B14F-4D97-AF65-F5344CB8AC3E}">
        <p14:creationId xmlns:p14="http://schemas.microsoft.com/office/powerpoint/2010/main" val="1538201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pic>
        <p:nvPicPr>
          <p:cNvPr id="29" name="Picture 28">
            <a:extLst>
              <a:ext uri="{FF2B5EF4-FFF2-40B4-BE49-F238E27FC236}">
                <a16:creationId xmlns:a16="http://schemas.microsoft.com/office/drawing/2014/main" id="{B5B34084-0C88-244B-BE91-EB4D3EC0A683}"/>
              </a:ext>
            </a:extLst>
          </p:cNvPr>
          <p:cNvPicPr>
            <a:picLocks noChangeAspect="1"/>
          </p:cNvPicPr>
          <p:nvPr/>
        </p:nvPicPr>
        <p:blipFill>
          <a:blip r:embed="rId7"/>
          <a:stretch>
            <a:fillRect/>
          </a:stretch>
        </p:blipFill>
        <p:spPr>
          <a:xfrm>
            <a:off x="6253291" y="3774700"/>
            <a:ext cx="2753555" cy="3161257"/>
          </a:xfrm>
          <a:prstGeom prst="rect">
            <a:avLst/>
          </a:prstGeom>
        </p:spPr>
      </p:pic>
      <p:pic>
        <p:nvPicPr>
          <p:cNvPr id="27" name="Picture 26">
            <a:extLst>
              <a:ext uri="{FF2B5EF4-FFF2-40B4-BE49-F238E27FC236}">
                <a16:creationId xmlns:a16="http://schemas.microsoft.com/office/drawing/2014/main" id="{AA2601BE-F021-2842-A875-35CA4FDE690A}"/>
              </a:ext>
            </a:extLst>
          </p:cNvPr>
          <p:cNvPicPr>
            <a:picLocks noChangeAspect="1"/>
          </p:cNvPicPr>
          <p:nvPr/>
        </p:nvPicPr>
        <p:blipFill>
          <a:blip r:embed="rId8"/>
          <a:stretch>
            <a:fillRect/>
          </a:stretch>
        </p:blipFill>
        <p:spPr>
          <a:xfrm>
            <a:off x="6863065" y="2514698"/>
            <a:ext cx="1892300" cy="1130300"/>
          </a:xfrm>
          <a:prstGeom prst="rect">
            <a:avLst/>
          </a:prstGeom>
        </p:spPr>
      </p:pic>
      <p:sp>
        <p:nvSpPr>
          <p:cNvPr id="28" name="Rectangle 27">
            <a:extLst>
              <a:ext uri="{FF2B5EF4-FFF2-40B4-BE49-F238E27FC236}">
                <a16:creationId xmlns:a16="http://schemas.microsoft.com/office/drawing/2014/main" id="{641AF010-90C2-D141-856E-A4918A6BFCBB}"/>
              </a:ext>
            </a:extLst>
          </p:cNvPr>
          <p:cNvSpPr/>
          <p:nvPr/>
        </p:nvSpPr>
        <p:spPr>
          <a:xfrm>
            <a:off x="7035124" y="3727751"/>
            <a:ext cx="2000869" cy="369332"/>
          </a:xfrm>
          <a:prstGeom prst="rect">
            <a:avLst/>
          </a:prstGeom>
        </p:spPr>
        <p:txBody>
          <a:bodyPr wrap="square">
            <a:spAutoFit/>
          </a:bodyPr>
          <a:lstStyle/>
          <a:p>
            <a:r>
              <a:rPr lang="en-US" dirty="0" err="1"/>
              <a:t>rbinom</a:t>
            </a:r>
            <a:r>
              <a:rPr lang="en-US" dirty="0"/>
              <a:t>(200,10,0.5)</a:t>
            </a:r>
          </a:p>
        </p:txBody>
      </p:sp>
    </p:spTree>
    <p:extLst>
      <p:ext uri="{BB962C8B-B14F-4D97-AF65-F5344CB8AC3E}">
        <p14:creationId xmlns:p14="http://schemas.microsoft.com/office/powerpoint/2010/main" val="1699806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dagascar Lemuridae Ring-tailed Lemur PNG, Clipart, Animal Figure,  Animals, Art, Carnivoran, Cartoon Free PNG Download">
            <a:extLst>
              <a:ext uri="{FF2B5EF4-FFF2-40B4-BE49-F238E27FC236}">
                <a16:creationId xmlns:a16="http://schemas.microsoft.com/office/drawing/2014/main" id="{B438623B-F9D1-31F2-3B4D-C807C228DE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738" b="96296" l="1099" r="97253">
                        <a14:foregroundMark x1="33791" y1="45250" x2="36951" y2="55072"/>
                        <a14:foregroundMark x1="36951" y1="55072" x2="44231" y2="53623"/>
                        <a14:foregroundMark x1="44231" y1="53623" x2="42445" y2="46216"/>
                        <a14:foregroundMark x1="42445" y1="46216" x2="43819" y2="39291"/>
                        <a14:foregroundMark x1="43819" y1="39291" x2="31868" y2="39775"/>
                        <a14:foregroundMark x1="31868" y1="39775" x2="33104" y2="46538"/>
                        <a14:foregroundMark x1="33104" y1="46538" x2="33242" y2="46538"/>
                        <a14:foregroundMark x1="7005" y1="36393" x2="1099" y2="33977"/>
                        <a14:foregroundMark x1="1099" y1="33977" x2="7005" y2="34783"/>
                        <a14:foregroundMark x1="40797" y1="90177" x2="36401" y2="95813"/>
                        <a14:foregroundMark x1="36401" y1="95813" x2="42308" y2="96779"/>
                        <a14:foregroundMark x1="42308" y1="96779" x2="43956" y2="90016"/>
                        <a14:foregroundMark x1="43956" y1="90016" x2="43956" y2="90016"/>
                        <a14:foregroundMark x1="35577" y1="93720" x2="40934" y2="98712"/>
                        <a14:foregroundMark x1="40934" y1="98712" x2="36401" y2="94042"/>
                        <a14:foregroundMark x1="36401" y1="94042" x2="35714" y2="93720"/>
                        <a14:foregroundMark x1="38874" y1="42995" x2="38874" y2="50403"/>
                        <a14:foregroundMark x1="38874" y1="50403" x2="39148" y2="44444"/>
                        <a14:foregroundMark x1="69093" y1="94042" x2="63049" y2="94203"/>
                        <a14:foregroundMark x1="63049" y1="94203" x2="69093" y2="96940"/>
                        <a14:foregroundMark x1="69093" y1="96940" x2="69231" y2="94042"/>
                        <a14:foregroundMark x1="79945" y1="39291" x2="85577" y2="26570"/>
                        <a14:foregroundMark x1="85577" y1="26570" x2="88187" y2="11433"/>
                        <a14:foregroundMark x1="88187" y1="11433" x2="87637" y2="3543"/>
                        <a14:foregroundMark x1="87637" y1="3543" x2="93819" y2="966"/>
                        <a14:foregroundMark x1="93819" y1="966" x2="98626" y2="5314"/>
                        <a14:foregroundMark x1="98626" y1="5314" x2="98764" y2="19324"/>
                        <a14:foregroundMark x1="98764" y1="19324" x2="92720" y2="42029"/>
                        <a14:foregroundMark x1="92720" y1="42029" x2="88462" y2="47504"/>
                        <a14:foregroundMark x1="88462" y1="47504" x2="85440" y2="41063"/>
                        <a14:foregroundMark x1="85440" y1="41063" x2="79945" y2="39291"/>
                        <a14:foregroundMark x1="79945" y1="44283" x2="80220" y2="51530"/>
                        <a14:foregroundMark x1="80220" y1="51530" x2="84203" y2="46216"/>
                        <a14:foregroundMark x1="84203" y1="46216" x2="79945" y2="44444"/>
                        <a14:foregroundMark x1="86264" y1="21256" x2="89835" y2="14654"/>
                        <a14:foregroundMark x1="89835" y1="14654" x2="96703" y2="13043"/>
                        <a14:foregroundMark x1="96703" y1="13043" x2="98626" y2="20773"/>
                        <a14:foregroundMark x1="98626" y1="20773" x2="97253" y2="27536"/>
                        <a14:foregroundMark x1="97253" y1="27536" x2="90110" y2="25765"/>
                        <a14:foregroundMark x1="90110" y1="25765" x2="86264" y2="21256"/>
                        <a14:foregroundMark x1="88187" y1="7890" x2="88736" y2="805"/>
                        <a14:foregroundMark x1="88736" y1="805" x2="97527" y2="966"/>
                        <a14:foregroundMark x1="97527" y1="966" x2="93819" y2="6602"/>
                        <a14:foregroundMark x1="93819" y1="6602" x2="88187" y2="6763"/>
                        <a14:foregroundMark x1="34615" y1="54750" x2="35440" y2="62319"/>
                        <a14:foregroundMark x1="35440" y1="62319" x2="36676" y2="54589"/>
                        <a14:foregroundMark x1="36676" y1="54589" x2="33242" y2="54267"/>
                        <a14:foregroundMark x1="86951" y1="4670" x2="92720" y2="161"/>
                        <a14:foregroundMark x1="92720" y1="161" x2="98901" y2="1449"/>
                        <a14:foregroundMark x1="98901" y1="1449" x2="92033" y2="3221"/>
                        <a14:foregroundMark x1="92033" y1="3221" x2="87363" y2="2738"/>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2836189"/>
            <a:ext cx="4296604" cy="366534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ADE8802-FA61-FE85-07FF-DA8AE300FF0B}"/>
              </a:ext>
            </a:extLst>
          </p:cNvPr>
          <p:cNvSpPr txBox="1">
            <a:spLocks/>
          </p:cNvSpPr>
          <p:nvPr/>
        </p:nvSpPr>
        <p:spPr>
          <a:xfrm>
            <a:off x="292921" y="61701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t>What is the difference between deterministic and stochastic?</a:t>
            </a:r>
          </a:p>
        </p:txBody>
      </p:sp>
      <p:sp>
        <p:nvSpPr>
          <p:cNvPr id="6" name="TextBox 5">
            <a:extLst>
              <a:ext uri="{FF2B5EF4-FFF2-40B4-BE49-F238E27FC236}">
                <a16:creationId xmlns:a16="http://schemas.microsoft.com/office/drawing/2014/main" id="{4029F386-683D-952A-6F11-C78BDCFD3531}"/>
              </a:ext>
            </a:extLst>
          </p:cNvPr>
          <p:cNvSpPr txBox="1"/>
          <p:nvPr/>
        </p:nvSpPr>
        <p:spPr>
          <a:xfrm>
            <a:off x="1731890" y="1734670"/>
            <a:ext cx="4975412" cy="923330"/>
          </a:xfrm>
          <a:prstGeom prst="rect">
            <a:avLst/>
          </a:prstGeom>
          <a:noFill/>
        </p:spPr>
        <p:txBody>
          <a:bodyPr wrap="square" rtlCol="0">
            <a:spAutoFit/>
          </a:bodyPr>
          <a:lstStyle/>
          <a:p>
            <a:pPr algn="ctr"/>
            <a:endParaRPr lang="en-US" b="1" dirty="0"/>
          </a:p>
          <a:p>
            <a:pPr algn="ctr"/>
            <a:r>
              <a:rPr lang="en-US" b="1" dirty="0"/>
              <a:t>Deterministic = always the same</a:t>
            </a:r>
          </a:p>
          <a:p>
            <a:pPr algn="ctr"/>
            <a:r>
              <a:rPr lang="en-US" b="1" dirty="0"/>
              <a:t>Stochastic = up to chance</a:t>
            </a:r>
          </a:p>
        </p:txBody>
      </p:sp>
    </p:spTree>
    <p:extLst>
      <p:ext uri="{BB962C8B-B14F-4D97-AF65-F5344CB8AC3E}">
        <p14:creationId xmlns:p14="http://schemas.microsoft.com/office/powerpoint/2010/main" val="81600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800" i="1" dirty="0">
              <a:solidFill>
                <a:srgbClr val="0070C0"/>
              </a:solidFill>
            </a:endParaRPr>
          </a:p>
          <a:p>
            <a:pPr marL="0" indent="0">
              <a:buNone/>
            </a:pPr>
            <a:endParaRPr lang="en-US" sz="25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br>
              <a:rPr lang="en-US" sz="2800" dirty="0">
                <a:solidFill>
                  <a:srgbClr val="0070C0"/>
                </a:solidFill>
              </a:rPr>
            </a:br>
            <a:endParaRPr lang="en-US" sz="28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346335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dirty="0">
                <a:latin typeface="Helvetica" pitchFamily="2" charset="0"/>
              </a:rPr>
              <a:t>?</a:t>
            </a:r>
            <a:r>
              <a:rPr lang="en-US" sz="3200" b="1" dirty="0"/>
              <a:t>/?/? Models</a:t>
            </a:r>
            <a:endParaRPr lang="en-US" sz="3200" dirty="0"/>
          </a:p>
        </p:txBody>
      </p:sp>
      <p:pic>
        <p:nvPicPr>
          <p:cNvPr id="3074" name="Picture 2" descr="POP QUiZ!!!!!!!!!!!!!!!!!!! - Cat bath | Make a Meme">
            <a:extLst>
              <a:ext uri="{FF2B5EF4-FFF2-40B4-BE49-F238E27FC236}">
                <a16:creationId xmlns:a16="http://schemas.microsoft.com/office/drawing/2014/main" id="{16649736-E0BB-7077-F02E-A1FCD0B7A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483" y="1158675"/>
            <a:ext cx="4065041" cy="542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47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496837" y="182318"/>
            <a:ext cx="7886700" cy="1325563"/>
          </a:xfrm>
        </p:spPr>
        <p:txBody>
          <a:bodyPr>
            <a:noAutofit/>
          </a:bodyPr>
          <a:lstStyle/>
          <a:p>
            <a:r>
              <a:rPr lang="en-US" sz="3200" b="1" dirty="0">
                <a:latin typeface="Helvetica" pitchFamily="2" charset="0"/>
              </a:rPr>
              <a:t>2. Structured Population Models</a:t>
            </a:r>
            <a:br>
              <a:rPr lang="en-US" sz="3200" b="1" dirty="0">
                <a:latin typeface="Helvetica" pitchFamily="2" charset="0"/>
              </a:rPr>
            </a:br>
            <a:r>
              <a:rPr lang="en-US" sz="3200" b="1" dirty="0">
                <a:solidFill>
                  <a:srgbClr val="0070C0"/>
                </a:solidFill>
                <a:latin typeface="Helvetica" pitchFamily="2" charset="0"/>
              </a:rPr>
              <a:t>2. </a:t>
            </a:r>
            <a:r>
              <a:rPr lang="en-US" sz="3200" b="1" dirty="0" err="1">
                <a:solidFill>
                  <a:srgbClr val="0070C0"/>
                </a:solidFill>
                <a:latin typeface="Helvetica" pitchFamily="2" charset="0"/>
              </a:rPr>
              <a:t>Modèles</a:t>
            </a:r>
            <a:r>
              <a:rPr lang="en-US" sz="3200" b="1" dirty="0">
                <a:solidFill>
                  <a:srgbClr val="0070C0"/>
                </a:solidFill>
                <a:latin typeface="Helvetica" pitchFamily="2" charset="0"/>
              </a:rPr>
              <a:t> de la population </a:t>
            </a:r>
            <a:r>
              <a:rPr lang="en-US" sz="3200" b="1" dirty="0" err="1">
                <a:solidFill>
                  <a:srgbClr val="0070C0"/>
                </a:solidFill>
                <a:latin typeface="Helvetica" pitchFamily="2" charset="0"/>
              </a:rPr>
              <a:t>structurée</a:t>
            </a:r>
            <a:br>
              <a:rPr lang="en-US" sz="3200" dirty="0">
                <a:latin typeface="Helvetica" pitchFamily="2" charset="0"/>
              </a:rPr>
            </a:br>
            <a:endParaRPr lang="en-US" sz="3200" dirty="0">
              <a:latin typeface="Helvetica" pitchFamily="2" charset="0"/>
            </a:endParaRPr>
          </a:p>
        </p:txBody>
      </p:sp>
      <p:pic>
        <p:nvPicPr>
          <p:cNvPr id="5" name="Picture 4">
            <a:extLst>
              <a:ext uri="{FF2B5EF4-FFF2-40B4-BE49-F238E27FC236}">
                <a16:creationId xmlns:a16="http://schemas.microsoft.com/office/drawing/2014/main" id="{BB373169-5299-C140-978A-08F69C9D9257}"/>
              </a:ext>
            </a:extLst>
          </p:cNvPr>
          <p:cNvPicPr>
            <a:picLocks noChangeAspect="1"/>
          </p:cNvPicPr>
          <p:nvPr/>
        </p:nvPicPr>
        <p:blipFill>
          <a:blip r:embed="rId3"/>
          <a:stretch>
            <a:fillRect/>
          </a:stretch>
        </p:blipFill>
        <p:spPr>
          <a:xfrm>
            <a:off x="141201" y="104226"/>
            <a:ext cx="1355636" cy="1056756"/>
          </a:xfrm>
          <a:prstGeom prst="rect">
            <a:avLst/>
          </a:prstGeom>
        </p:spPr>
      </p:pic>
    </p:spTree>
    <p:extLst>
      <p:ext uri="{BB962C8B-B14F-4D97-AF65-F5344CB8AC3E}">
        <p14:creationId xmlns:p14="http://schemas.microsoft.com/office/powerpoint/2010/main" val="1939647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B7594C-206A-874C-8EB6-69FE5B3884B7}"/>
              </a:ext>
            </a:extLst>
          </p:cNvPr>
          <p:cNvSpPr/>
          <p:nvPr/>
        </p:nvSpPr>
        <p:spPr>
          <a:xfrm>
            <a:off x="4079300" y="2823506"/>
            <a:ext cx="4726064" cy="954107"/>
          </a:xfrm>
          <a:prstGeom prst="rect">
            <a:avLst/>
          </a:prstGeom>
        </p:spPr>
        <p:txBody>
          <a:bodyPr wrap="square">
            <a:spAutoFit/>
          </a:bodyPr>
          <a:lstStyle/>
          <a:p>
            <a:pPr algn="ctr"/>
            <a:r>
              <a:rPr lang="en-US" sz="2800" dirty="0">
                <a:solidFill>
                  <a:srgbClr val="FF3A37"/>
                </a:solidFill>
                <a:latin typeface="Helvetica" pitchFamily="2" charset="0"/>
                <a:cs typeface="Gill Sans" panose="020B0502020104020203" pitchFamily="34" charset="-79"/>
              </a:rPr>
              <a:t>Why does the model perform poorly?</a:t>
            </a:r>
            <a:endParaRPr lang="en-US" sz="2800" dirty="0">
              <a:solidFill>
                <a:srgbClr val="FF3A37"/>
              </a:solidFill>
              <a:effectLst/>
              <a:latin typeface="Helvetica" pitchFamily="2" charset="0"/>
              <a:cs typeface="Gill Sans" panose="020B0502020104020203" pitchFamily="34" charset="-79"/>
            </a:endParaRPr>
          </a:p>
        </p:txBody>
      </p:sp>
      <p:sp>
        <p:nvSpPr>
          <p:cNvPr id="21" name="Rectangle 20">
            <a:extLst>
              <a:ext uri="{FF2B5EF4-FFF2-40B4-BE49-F238E27FC236}">
                <a16:creationId xmlns:a16="http://schemas.microsoft.com/office/drawing/2014/main" id="{817F1084-70C2-364B-9ED6-02AD63F27801}"/>
              </a:ext>
            </a:extLst>
          </p:cNvPr>
          <p:cNvSpPr/>
          <p:nvPr/>
        </p:nvSpPr>
        <p:spPr>
          <a:xfrm>
            <a:off x="103833" y="182882"/>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3" name="Group 22">
            <a:extLst>
              <a:ext uri="{FF2B5EF4-FFF2-40B4-BE49-F238E27FC236}">
                <a16:creationId xmlns:a16="http://schemas.microsoft.com/office/drawing/2014/main" id="{772681A0-FE17-6E40-90A2-82CE8B1B0EC9}"/>
              </a:ext>
            </a:extLst>
          </p:cNvPr>
          <p:cNvGrpSpPr/>
          <p:nvPr/>
        </p:nvGrpSpPr>
        <p:grpSpPr>
          <a:xfrm>
            <a:off x="103833" y="1366105"/>
            <a:ext cx="3165425" cy="1265802"/>
            <a:chOff x="1384547" y="2315975"/>
            <a:chExt cx="6247452" cy="2680868"/>
          </a:xfrm>
        </p:grpSpPr>
        <p:sp>
          <p:nvSpPr>
            <p:cNvPr id="25" name="Rectangle 24">
              <a:extLst>
                <a:ext uri="{FF2B5EF4-FFF2-40B4-BE49-F238E27FC236}">
                  <a16:creationId xmlns:a16="http://schemas.microsoft.com/office/drawing/2014/main" id="{D325FEFC-F8BE-A642-A23E-42DD9E67B618}"/>
                </a:ext>
              </a:extLst>
            </p:cNvPr>
            <p:cNvSpPr/>
            <p:nvPr/>
          </p:nvSpPr>
          <p:spPr>
            <a:xfrm>
              <a:off x="3333403" y="2896988"/>
              <a:ext cx="2735334" cy="2099855"/>
            </a:xfrm>
            <a:prstGeom prst="rect">
              <a:avLst/>
            </a:prstGeom>
            <a:gradFill flip="none" rotWithShape="1">
              <a:gsLst>
                <a:gs pos="0">
                  <a:srgbClr val="00B050">
                    <a:shade val="30000"/>
                    <a:satMod val="115000"/>
                  </a:srgbClr>
                </a:gs>
                <a:gs pos="50000">
                  <a:srgbClr val="00B050">
                    <a:shade val="67500"/>
                    <a:satMod val="115000"/>
                  </a:srgbClr>
                </a:gs>
                <a:gs pos="100000">
                  <a:srgbClr val="C0000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latin typeface="Helvetica" pitchFamily="2" charset="0"/>
                </a:rPr>
                <a:t>Ranomafana</a:t>
              </a:r>
              <a:endParaRPr lang="en-US" sz="1500" dirty="0">
                <a:latin typeface="Helvetica" pitchFamily="2" charset="0"/>
              </a:endParaRPr>
            </a:p>
            <a:p>
              <a:pPr algn="ctr"/>
              <a:r>
                <a:rPr lang="en-US" sz="1500" dirty="0">
                  <a:latin typeface="Helvetica" pitchFamily="2" charset="0"/>
                </a:rPr>
                <a:t>(N)</a:t>
              </a:r>
            </a:p>
          </p:txBody>
        </p:sp>
        <p:cxnSp>
          <p:nvCxnSpPr>
            <p:cNvPr id="26" name="Curved Connector 25">
              <a:extLst>
                <a:ext uri="{FF2B5EF4-FFF2-40B4-BE49-F238E27FC236}">
                  <a16:creationId xmlns:a16="http://schemas.microsoft.com/office/drawing/2014/main" id="{62F9CFF3-A591-5942-A797-85DCF48078C1}"/>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0163BC6-C245-0D40-B767-608670FFAD48}"/>
                </a:ext>
              </a:extLst>
            </p:cNvPr>
            <p:cNvSpPr/>
            <p:nvPr/>
          </p:nvSpPr>
          <p:spPr>
            <a:xfrm>
              <a:off x="1384547" y="2315975"/>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28" name="Curved Connector 27">
              <a:extLst>
                <a:ext uri="{FF2B5EF4-FFF2-40B4-BE49-F238E27FC236}">
                  <a16:creationId xmlns:a16="http://schemas.microsoft.com/office/drawing/2014/main" id="{3901E748-66A0-D246-81AC-DFA8C97A3F37}"/>
                </a:ext>
              </a:extLst>
            </p:cNvPr>
            <p:cNvCxnSpPr>
              <a:cxnSpLocks/>
            </p:cNvCxnSpPr>
            <p:nvPr/>
          </p:nvCxnSpPr>
          <p:spPr>
            <a:xfrm>
              <a:off x="6298425" y="3946916"/>
              <a:ext cx="614694" cy="26898"/>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77F2452-BC62-AB4C-B42C-5D0ECE0A7040}"/>
                </a:ext>
              </a:extLst>
            </p:cNvPr>
            <p:cNvSpPr/>
            <p:nvPr/>
          </p:nvSpPr>
          <p:spPr>
            <a:xfrm>
              <a:off x="5941845" y="3195907"/>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31" name="Picture 30">
            <a:extLst>
              <a:ext uri="{FF2B5EF4-FFF2-40B4-BE49-F238E27FC236}">
                <a16:creationId xmlns:a16="http://schemas.microsoft.com/office/drawing/2014/main" id="{99310B19-B5F0-C349-A455-7A3A3B16EAA1}"/>
              </a:ext>
            </a:extLst>
          </p:cNvPr>
          <p:cNvPicPr>
            <a:picLocks noChangeAspect="1"/>
          </p:cNvPicPr>
          <p:nvPr/>
        </p:nvPicPr>
        <p:blipFill>
          <a:blip r:embed="rId3"/>
          <a:stretch>
            <a:fillRect/>
          </a:stretch>
        </p:blipFill>
        <p:spPr>
          <a:xfrm>
            <a:off x="651759" y="2929800"/>
            <a:ext cx="2049911" cy="3169418"/>
          </a:xfrm>
          <a:prstGeom prst="rect">
            <a:avLst/>
          </a:prstGeom>
        </p:spPr>
      </p:pic>
      <p:sp>
        <p:nvSpPr>
          <p:cNvPr id="32" name="Rectangle 31">
            <a:extLst>
              <a:ext uri="{FF2B5EF4-FFF2-40B4-BE49-F238E27FC236}">
                <a16:creationId xmlns:a16="http://schemas.microsoft.com/office/drawing/2014/main" id="{12C9B2D2-2BDA-8D48-8612-83FC780329B1}"/>
              </a:ext>
            </a:extLst>
          </p:cNvPr>
          <p:cNvSpPr/>
          <p:nvPr/>
        </p:nvSpPr>
        <p:spPr>
          <a:xfrm>
            <a:off x="1431171" y="5986193"/>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3" name="Rectangle 32">
            <a:extLst>
              <a:ext uri="{FF2B5EF4-FFF2-40B4-BE49-F238E27FC236}">
                <a16:creationId xmlns:a16="http://schemas.microsoft.com/office/drawing/2014/main" id="{EBD74DBA-25A1-B242-BA09-42002246EED8}"/>
              </a:ext>
            </a:extLst>
          </p:cNvPr>
          <p:cNvSpPr/>
          <p:nvPr/>
        </p:nvSpPr>
        <p:spPr>
          <a:xfrm rot="16200000">
            <a:off x="-413508" y="4281617"/>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4" name="Oval 33">
            <a:extLst>
              <a:ext uri="{FF2B5EF4-FFF2-40B4-BE49-F238E27FC236}">
                <a16:creationId xmlns:a16="http://schemas.microsoft.com/office/drawing/2014/main" id="{99CB8EBE-DEB9-7B4A-9519-E477F1505044}"/>
              </a:ext>
            </a:extLst>
          </p:cNvPr>
          <p:cNvSpPr/>
          <p:nvPr/>
        </p:nvSpPr>
        <p:spPr>
          <a:xfrm>
            <a:off x="1617556" y="5314369"/>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2D6CB07-A644-474C-8A3B-5C4E85EE9157}"/>
              </a:ext>
            </a:extLst>
          </p:cNvPr>
          <p:cNvSpPr/>
          <p:nvPr/>
        </p:nvSpPr>
        <p:spPr>
          <a:xfrm>
            <a:off x="1156424" y="5576221"/>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EC5BA2-BED3-814F-8ED4-BC2E41E663A0}"/>
              </a:ext>
            </a:extLst>
          </p:cNvPr>
          <p:cNvSpPr/>
          <p:nvPr/>
        </p:nvSpPr>
        <p:spPr>
          <a:xfrm>
            <a:off x="2069210" y="5017888"/>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05446B-2BB9-E442-B8FC-067F7F2546B2}"/>
              </a:ext>
            </a:extLst>
          </p:cNvPr>
          <p:cNvSpPr/>
          <p:nvPr/>
        </p:nvSpPr>
        <p:spPr>
          <a:xfrm>
            <a:off x="2421110" y="4771276"/>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F757E8A-654B-7A40-A651-63833C60B0C6}"/>
              </a:ext>
            </a:extLst>
          </p:cNvPr>
          <p:cNvSpPr/>
          <p:nvPr/>
        </p:nvSpPr>
        <p:spPr>
          <a:xfrm>
            <a:off x="3040582" y="2965595"/>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100FE-EB99-BA4A-9D6F-E60E53A735F9}"/>
              </a:ext>
            </a:extLst>
          </p:cNvPr>
          <p:cNvSpPr/>
          <p:nvPr/>
        </p:nvSpPr>
        <p:spPr>
          <a:xfrm>
            <a:off x="3329171" y="2905770"/>
            <a:ext cx="606256" cy="338554"/>
          </a:xfrm>
          <a:prstGeom prst="rect">
            <a:avLst/>
          </a:prstGeom>
        </p:spPr>
        <p:txBody>
          <a:bodyPr wrap="none">
            <a:spAutoFit/>
          </a:bodyPr>
          <a:lstStyle/>
          <a:p>
            <a:pPr algn="ctr"/>
            <a:r>
              <a:rPr lang="en-US" sz="1600" dirty="0">
                <a:effectLst/>
                <a:latin typeface="Helvetica" pitchFamily="2" charset="0"/>
              </a:rPr>
              <a:t>data</a:t>
            </a:r>
          </a:p>
        </p:txBody>
      </p:sp>
      <p:cxnSp>
        <p:nvCxnSpPr>
          <p:cNvPr id="5" name="Straight Connector 4">
            <a:extLst>
              <a:ext uri="{FF2B5EF4-FFF2-40B4-BE49-F238E27FC236}">
                <a16:creationId xmlns:a16="http://schemas.microsoft.com/office/drawing/2014/main" id="{E69E0658-2F4B-D240-87D3-B04F9F487C89}"/>
              </a:ext>
            </a:extLst>
          </p:cNvPr>
          <p:cNvCxnSpPr/>
          <p:nvPr/>
        </p:nvCxnSpPr>
        <p:spPr>
          <a:xfrm>
            <a:off x="3040582" y="3429000"/>
            <a:ext cx="288589"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03D4B44-D782-6F48-8819-8575C2E0B4D0}"/>
              </a:ext>
            </a:extLst>
          </p:cNvPr>
          <p:cNvSpPr/>
          <p:nvPr/>
        </p:nvSpPr>
        <p:spPr>
          <a:xfrm>
            <a:off x="3329171" y="3259723"/>
            <a:ext cx="742511" cy="338554"/>
          </a:xfrm>
          <a:prstGeom prst="rect">
            <a:avLst/>
          </a:prstGeom>
        </p:spPr>
        <p:txBody>
          <a:bodyPr wrap="none">
            <a:spAutoFit/>
          </a:bodyPr>
          <a:lstStyle/>
          <a:p>
            <a:pPr algn="ctr"/>
            <a:r>
              <a:rPr lang="en-US" sz="1600" dirty="0">
                <a:effectLst/>
                <a:latin typeface="Helvetica" pitchFamily="2" charset="0"/>
              </a:rPr>
              <a:t>model</a:t>
            </a:r>
          </a:p>
        </p:txBody>
      </p:sp>
    </p:spTree>
    <p:extLst>
      <p:ext uri="{BB962C8B-B14F-4D97-AF65-F5344CB8AC3E}">
        <p14:creationId xmlns:p14="http://schemas.microsoft.com/office/powerpoint/2010/main" val="20132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B7594C-206A-874C-8EB6-69FE5B3884B7}"/>
              </a:ext>
            </a:extLst>
          </p:cNvPr>
          <p:cNvSpPr/>
          <p:nvPr/>
        </p:nvSpPr>
        <p:spPr>
          <a:xfrm>
            <a:off x="3935427" y="182881"/>
            <a:ext cx="4726064" cy="954107"/>
          </a:xfrm>
          <a:prstGeom prst="rect">
            <a:avLst/>
          </a:prstGeom>
        </p:spPr>
        <p:txBody>
          <a:bodyPr wrap="square">
            <a:spAutoFit/>
          </a:bodyPr>
          <a:lstStyle/>
          <a:p>
            <a:pPr algn="ctr"/>
            <a:r>
              <a:rPr lang="en-US" sz="2800" dirty="0">
                <a:solidFill>
                  <a:srgbClr val="FF3A37"/>
                </a:solidFill>
                <a:latin typeface="Helvetica" pitchFamily="2" charset="0"/>
                <a:cs typeface="Gill Sans" panose="020B0502020104020203" pitchFamily="34" charset="-79"/>
              </a:rPr>
              <a:t>Why does the model perform poorly?</a:t>
            </a:r>
            <a:endParaRPr lang="en-US" sz="2800" dirty="0">
              <a:solidFill>
                <a:srgbClr val="FF3A37"/>
              </a:solidFill>
              <a:effectLst/>
              <a:latin typeface="Helvetica" pitchFamily="2" charset="0"/>
              <a:cs typeface="Gill Sans" panose="020B0502020104020203" pitchFamily="34" charset="-79"/>
            </a:endParaRPr>
          </a:p>
        </p:txBody>
      </p:sp>
      <p:grpSp>
        <p:nvGrpSpPr>
          <p:cNvPr id="23" name="Group 22">
            <a:extLst>
              <a:ext uri="{FF2B5EF4-FFF2-40B4-BE49-F238E27FC236}">
                <a16:creationId xmlns:a16="http://schemas.microsoft.com/office/drawing/2014/main" id="{772681A0-FE17-6E40-90A2-82CE8B1B0EC9}"/>
              </a:ext>
            </a:extLst>
          </p:cNvPr>
          <p:cNvGrpSpPr/>
          <p:nvPr/>
        </p:nvGrpSpPr>
        <p:grpSpPr>
          <a:xfrm>
            <a:off x="103833" y="1366105"/>
            <a:ext cx="3165425" cy="1265802"/>
            <a:chOff x="1384547" y="2315975"/>
            <a:chExt cx="6247452" cy="2680868"/>
          </a:xfrm>
        </p:grpSpPr>
        <p:sp>
          <p:nvSpPr>
            <p:cNvPr id="25" name="Rectangle 24">
              <a:extLst>
                <a:ext uri="{FF2B5EF4-FFF2-40B4-BE49-F238E27FC236}">
                  <a16:creationId xmlns:a16="http://schemas.microsoft.com/office/drawing/2014/main" id="{D325FEFC-F8BE-A642-A23E-42DD9E67B618}"/>
                </a:ext>
              </a:extLst>
            </p:cNvPr>
            <p:cNvSpPr/>
            <p:nvPr/>
          </p:nvSpPr>
          <p:spPr>
            <a:xfrm>
              <a:off x="3333403" y="2896988"/>
              <a:ext cx="2735334" cy="2099855"/>
            </a:xfrm>
            <a:prstGeom prst="rect">
              <a:avLst/>
            </a:prstGeom>
            <a:gradFill flip="none" rotWithShape="1">
              <a:gsLst>
                <a:gs pos="0">
                  <a:srgbClr val="00B050">
                    <a:shade val="30000"/>
                    <a:satMod val="115000"/>
                  </a:srgbClr>
                </a:gs>
                <a:gs pos="50000">
                  <a:srgbClr val="00B050">
                    <a:shade val="67500"/>
                    <a:satMod val="115000"/>
                  </a:srgbClr>
                </a:gs>
                <a:gs pos="100000">
                  <a:srgbClr val="C0000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latin typeface="Helvetica" pitchFamily="2" charset="0"/>
                </a:rPr>
                <a:t>Ranomafana</a:t>
              </a:r>
              <a:endParaRPr lang="en-US" sz="1500" dirty="0">
                <a:latin typeface="Helvetica" pitchFamily="2" charset="0"/>
              </a:endParaRPr>
            </a:p>
            <a:p>
              <a:pPr algn="ctr"/>
              <a:r>
                <a:rPr lang="en-US" sz="1500" dirty="0">
                  <a:latin typeface="Helvetica" pitchFamily="2" charset="0"/>
                </a:rPr>
                <a:t>(N)</a:t>
              </a:r>
            </a:p>
          </p:txBody>
        </p:sp>
        <p:cxnSp>
          <p:nvCxnSpPr>
            <p:cNvPr id="26" name="Curved Connector 25">
              <a:extLst>
                <a:ext uri="{FF2B5EF4-FFF2-40B4-BE49-F238E27FC236}">
                  <a16:creationId xmlns:a16="http://schemas.microsoft.com/office/drawing/2014/main" id="{62F9CFF3-A591-5942-A797-85DCF48078C1}"/>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0163BC6-C245-0D40-B767-608670FFAD48}"/>
                </a:ext>
              </a:extLst>
            </p:cNvPr>
            <p:cNvSpPr/>
            <p:nvPr/>
          </p:nvSpPr>
          <p:spPr>
            <a:xfrm>
              <a:off x="1384547" y="2315975"/>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28" name="Curved Connector 27">
              <a:extLst>
                <a:ext uri="{FF2B5EF4-FFF2-40B4-BE49-F238E27FC236}">
                  <a16:creationId xmlns:a16="http://schemas.microsoft.com/office/drawing/2014/main" id="{3901E748-66A0-D246-81AC-DFA8C97A3F37}"/>
                </a:ext>
              </a:extLst>
            </p:cNvPr>
            <p:cNvCxnSpPr>
              <a:cxnSpLocks/>
            </p:cNvCxnSpPr>
            <p:nvPr/>
          </p:nvCxnSpPr>
          <p:spPr>
            <a:xfrm>
              <a:off x="6298425" y="3946916"/>
              <a:ext cx="614694" cy="26898"/>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77F2452-BC62-AB4C-B42C-5D0ECE0A7040}"/>
                </a:ext>
              </a:extLst>
            </p:cNvPr>
            <p:cNvSpPr/>
            <p:nvPr/>
          </p:nvSpPr>
          <p:spPr>
            <a:xfrm>
              <a:off x="5941845" y="3195907"/>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31" name="Picture 30">
            <a:extLst>
              <a:ext uri="{FF2B5EF4-FFF2-40B4-BE49-F238E27FC236}">
                <a16:creationId xmlns:a16="http://schemas.microsoft.com/office/drawing/2014/main" id="{99310B19-B5F0-C349-A455-7A3A3B16EAA1}"/>
              </a:ext>
            </a:extLst>
          </p:cNvPr>
          <p:cNvPicPr>
            <a:picLocks noChangeAspect="1"/>
          </p:cNvPicPr>
          <p:nvPr/>
        </p:nvPicPr>
        <p:blipFill>
          <a:blip r:embed="rId3"/>
          <a:stretch>
            <a:fillRect/>
          </a:stretch>
        </p:blipFill>
        <p:spPr>
          <a:xfrm>
            <a:off x="651759" y="2929800"/>
            <a:ext cx="2049911" cy="3169418"/>
          </a:xfrm>
          <a:prstGeom prst="rect">
            <a:avLst/>
          </a:prstGeom>
        </p:spPr>
      </p:pic>
      <p:sp>
        <p:nvSpPr>
          <p:cNvPr id="32" name="Rectangle 31">
            <a:extLst>
              <a:ext uri="{FF2B5EF4-FFF2-40B4-BE49-F238E27FC236}">
                <a16:creationId xmlns:a16="http://schemas.microsoft.com/office/drawing/2014/main" id="{12C9B2D2-2BDA-8D48-8612-83FC780329B1}"/>
              </a:ext>
            </a:extLst>
          </p:cNvPr>
          <p:cNvSpPr/>
          <p:nvPr/>
        </p:nvSpPr>
        <p:spPr>
          <a:xfrm>
            <a:off x="1431171" y="5986193"/>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3" name="Rectangle 32">
            <a:extLst>
              <a:ext uri="{FF2B5EF4-FFF2-40B4-BE49-F238E27FC236}">
                <a16:creationId xmlns:a16="http://schemas.microsoft.com/office/drawing/2014/main" id="{EBD74DBA-25A1-B242-BA09-42002246EED8}"/>
              </a:ext>
            </a:extLst>
          </p:cNvPr>
          <p:cNvSpPr/>
          <p:nvPr/>
        </p:nvSpPr>
        <p:spPr>
          <a:xfrm rot="16200000">
            <a:off x="-413508" y="4281617"/>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4" name="Oval 33">
            <a:extLst>
              <a:ext uri="{FF2B5EF4-FFF2-40B4-BE49-F238E27FC236}">
                <a16:creationId xmlns:a16="http://schemas.microsoft.com/office/drawing/2014/main" id="{99CB8EBE-DEB9-7B4A-9519-E477F1505044}"/>
              </a:ext>
            </a:extLst>
          </p:cNvPr>
          <p:cNvSpPr/>
          <p:nvPr/>
        </p:nvSpPr>
        <p:spPr>
          <a:xfrm>
            <a:off x="1617556" y="5314369"/>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2D6CB07-A644-474C-8A3B-5C4E85EE9157}"/>
              </a:ext>
            </a:extLst>
          </p:cNvPr>
          <p:cNvSpPr/>
          <p:nvPr/>
        </p:nvSpPr>
        <p:spPr>
          <a:xfrm>
            <a:off x="1156424" y="5576221"/>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EC5BA2-BED3-814F-8ED4-BC2E41E663A0}"/>
              </a:ext>
            </a:extLst>
          </p:cNvPr>
          <p:cNvSpPr/>
          <p:nvPr/>
        </p:nvSpPr>
        <p:spPr>
          <a:xfrm>
            <a:off x="2069210" y="5017888"/>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05446B-2BB9-E442-B8FC-067F7F2546B2}"/>
              </a:ext>
            </a:extLst>
          </p:cNvPr>
          <p:cNvSpPr/>
          <p:nvPr/>
        </p:nvSpPr>
        <p:spPr>
          <a:xfrm>
            <a:off x="2421110" y="4771276"/>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F757E8A-654B-7A40-A651-63833C60B0C6}"/>
              </a:ext>
            </a:extLst>
          </p:cNvPr>
          <p:cNvSpPr/>
          <p:nvPr/>
        </p:nvSpPr>
        <p:spPr>
          <a:xfrm>
            <a:off x="3040582" y="2965595"/>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100FE-EB99-BA4A-9D6F-E60E53A735F9}"/>
              </a:ext>
            </a:extLst>
          </p:cNvPr>
          <p:cNvSpPr/>
          <p:nvPr/>
        </p:nvSpPr>
        <p:spPr>
          <a:xfrm>
            <a:off x="3329171" y="2905770"/>
            <a:ext cx="606256" cy="338554"/>
          </a:xfrm>
          <a:prstGeom prst="rect">
            <a:avLst/>
          </a:prstGeom>
        </p:spPr>
        <p:txBody>
          <a:bodyPr wrap="none">
            <a:spAutoFit/>
          </a:bodyPr>
          <a:lstStyle/>
          <a:p>
            <a:pPr algn="ctr"/>
            <a:r>
              <a:rPr lang="en-US" sz="1600" dirty="0">
                <a:effectLst/>
                <a:latin typeface="Helvetica" pitchFamily="2" charset="0"/>
              </a:rPr>
              <a:t>data</a:t>
            </a:r>
          </a:p>
        </p:txBody>
      </p:sp>
      <p:cxnSp>
        <p:nvCxnSpPr>
          <p:cNvPr id="5" name="Straight Connector 4">
            <a:extLst>
              <a:ext uri="{FF2B5EF4-FFF2-40B4-BE49-F238E27FC236}">
                <a16:creationId xmlns:a16="http://schemas.microsoft.com/office/drawing/2014/main" id="{E69E0658-2F4B-D240-87D3-B04F9F487C89}"/>
              </a:ext>
            </a:extLst>
          </p:cNvPr>
          <p:cNvCxnSpPr/>
          <p:nvPr/>
        </p:nvCxnSpPr>
        <p:spPr>
          <a:xfrm>
            <a:off x="3040582" y="3429000"/>
            <a:ext cx="288589"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03D4B44-D782-6F48-8819-8575C2E0B4D0}"/>
              </a:ext>
            </a:extLst>
          </p:cNvPr>
          <p:cNvSpPr/>
          <p:nvPr/>
        </p:nvSpPr>
        <p:spPr>
          <a:xfrm>
            <a:off x="3329171" y="3259723"/>
            <a:ext cx="742511" cy="338554"/>
          </a:xfrm>
          <a:prstGeom prst="rect">
            <a:avLst/>
          </a:prstGeom>
        </p:spPr>
        <p:txBody>
          <a:bodyPr wrap="none">
            <a:spAutoFit/>
          </a:bodyPr>
          <a:lstStyle/>
          <a:p>
            <a:pPr algn="ctr"/>
            <a:r>
              <a:rPr lang="en-US" sz="1600" dirty="0">
                <a:effectLst/>
                <a:latin typeface="Helvetica" pitchFamily="2" charset="0"/>
              </a:rPr>
              <a:t>model</a:t>
            </a:r>
          </a:p>
        </p:txBody>
      </p:sp>
      <p:sp>
        <p:nvSpPr>
          <p:cNvPr id="42" name="Rectangle 41">
            <a:extLst>
              <a:ext uri="{FF2B5EF4-FFF2-40B4-BE49-F238E27FC236}">
                <a16:creationId xmlns:a16="http://schemas.microsoft.com/office/drawing/2014/main" id="{AC5E7341-72CB-FC48-A882-0E12C0F32D78}"/>
              </a:ext>
            </a:extLst>
          </p:cNvPr>
          <p:cNvSpPr/>
          <p:nvPr/>
        </p:nvSpPr>
        <p:spPr>
          <a:xfrm>
            <a:off x="4699183" y="2782669"/>
            <a:ext cx="3712315" cy="3108543"/>
          </a:xfrm>
          <a:prstGeom prst="rect">
            <a:avLst/>
          </a:prstGeom>
          <a:ln>
            <a:noFill/>
          </a:ln>
        </p:spPr>
        <p:txBody>
          <a:bodyPr wrap="square">
            <a:spAutoFit/>
          </a:bodyPr>
          <a:lstStyle/>
          <a:p>
            <a:pPr algn="ctr"/>
            <a:r>
              <a:rPr lang="en-US" sz="2800" dirty="0">
                <a:solidFill>
                  <a:srgbClr val="000000"/>
                </a:solidFill>
                <a:effectLst/>
                <a:latin typeface="Helvetica" pitchFamily="2" charset="0"/>
              </a:rPr>
              <a:t>We need population structure!</a:t>
            </a:r>
          </a:p>
          <a:p>
            <a:pPr algn="ctr"/>
            <a:endParaRPr lang="en-US" sz="2800" dirty="0">
              <a:solidFill>
                <a:srgbClr val="000000"/>
              </a:solidFill>
              <a:latin typeface="Helvetica" pitchFamily="2" charset="0"/>
            </a:endParaRPr>
          </a:p>
          <a:p>
            <a:pPr algn="ctr"/>
            <a:endParaRPr lang="en-US" sz="2800" dirty="0">
              <a:solidFill>
                <a:srgbClr val="000000"/>
              </a:solidFill>
              <a:effectLst/>
              <a:latin typeface="Helvetica" pitchFamily="2" charset="0"/>
            </a:endParaRPr>
          </a:p>
          <a:p>
            <a:pPr algn="ctr"/>
            <a:r>
              <a:rPr lang="en-US" sz="2800" dirty="0">
                <a:solidFill>
                  <a:srgbClr val="000000"/>
                </a:solidFill>
                <a:latin typeface="Helvetica" pitchFamily="2" charset="0"/>
              </a:rPr>
              <a:t>That means distinguishing babies from adults.</a:t>
            </a:r>
            <a:endParaRPr lang="en-US" sz="2800" dirty="0">
              <a:solidFill>
                <a:srgbClr val="000000"/>
              </a:solidFill>
              <a:effectLst/>
              <a:latin typeface="Helvetica" pitchFamily="2" charset="0"/>
            </a:endParaRPr>
          </a:p>
        </p:txBody>
      </p:sp>
      <p:sp>
        <p:nvSpPr>
          <p:cNvPr id="43" name="Rectangle 42">
            <a:extLst>
              <a:ext uri="{FF2B5EF4-FFF2-40B4-BE49-F238E27FC236}">
                <a16:creationId xmlns:a16="http://schemas.microsoft.com/office/drawing/2014/main" id="{9AD8579A-0DB8-514D-8400-6B288FCCC5A1}"/>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68696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25" name="Rectangle 24">
            <a:extLst>
              <a:ext uri="{FF2B5EF4-FFF2-40B4-BE49-F238E27FC236}">
                <a16:creationId xmlns:a16="http://schemas.microsoft.com/office/drawing/2014/main" id="{86CB4282-F418-5C42-8132-214C4640B414}"/>
              </a:ext>
            </a:extLst>
          </p:cNvPr>
          <p:cNvSpPr/>
          <p:nvPr/>
        </p:nvSpPr>
        <p:spPr>
          <a:xfrm>
            <a:off x="606829" y="3518345"/>
            <a:ext cx="7930342" cy="2492990"/>
          </a:xfrm>
          <a:prstGeom prst="rect">
            <a:avLst/>
          </a:prstGeom>
        </p:spPr>
        <p:txBody>
          <a:bodyPr wrap="square">
            <a:spAutoFit/>
          </a:bodyPr>
          <a:lstStyle/>
          <a:p>
            <a:pPr algn="ctr"/>
            <a:r>
              <a:rPr lang="en-US" sz="2600" b="1" dirty="0">
                <a:effectLst/>
                <a:latin typeface="Helvetica" pitchFamily="2" charset="0"/>
              </a:rPr>
              <a:t>How does the population of </a:t>
            </a:r>
            <a:r>
              <a:rPr lang="en-US" sz="2600" b="1" dirty="0" err="1">
                <a:effectLst/>
                <a:latin typeface="Helvetica" pitchFamily="2" charset="0"/>
              </a:rPr>
              <a:t>Ranomafana</a:t>
            </a:r>
            <a:r>
              <a:rPr lang="en-US" sz="2600" b="1" dirty="0">
                <a:effectLst/>
                <a:latin typeface="Helvetica" pitchFamily="2" charset="0"/>
              </a:rPr>
              <a:t> grow over time?</a:t>
            </a:r>
          </a:p>
          <a:p>
            <a:pPr algn="ctr"/>
            <a:br>
              <a:rPr lang="en-US" sz="2600" b="1" dirty="0">
                <a:solidFill>
                  <a:srgbClr val="0365C0"/>
                </a:solidFill>
                <a:effectLst/>
                <a:latin typeface="Helvetica" pitchFamily="2" charset="0"/>
              </a:rPr>
            </a:br>
            <a:r>
              <a:rPr lang="en-US" sz="2600" b="1" dirty="0">
                <a:solidFill>
                  <a:srgbClr val="0365C0"/>
                </a:solidFill>
                <a:effectLst/>
                <a:latin typeface="Helvetica" pitchFamily="2" charset="0"/>
              </a:rPr>
              <a:t>Comment </a:t>
            </a:r>
            <a:r>
              <a:rPr lang="en-US" sz="2600" b="1" dirty="0" err="1">
                <a:solidFill>
                  <a:srgbClr val="0365C0"/>
                </a:solidFill>
                <a:effectLst/>
                <a:latin typeface="Helvetica" pitchFamily="2" charset="0"/>
              </a:rPr>
              <a:t>est-ce</a:t>
            </a:r>
            <a:r>
              <a:rPr lang="en-US" sz="2600" b="1" dirty="0">
                <a:solidFill>
                  <a:srgbClr val="0365C0"/>
                </a:solidFill>
                <a:effectLst/>
                <a:latin typeface="Helvetica" pitchFamily="2" charset="0"/>
              </a:rPr>
              <a:t> que la population de </a:t>
            </a:r>
            <a:r>
              <a:rPr lang="en-US" sz="2600" b="1" dirty="0" err="1">
                <a:solidFill>
                  <a:srgbClr val="0365C0"/>
                </a:solidFill>
                <a:effectLst/>
                <a:latin typeface="Helvetica" pitchFamily="2" charset="0"/>
              </a:rPr>
              <a:t>Ranomafana</a:t>
            </a:r>
            <a:r>
              <a:rPr lang="en-US" sz="2600" b="1" dirty="0">
                <a:solidFill>
                  <a:srgbClr val="0365C0"/>
                </a:solidFill>
                <a:effectLst/>
                <a:latin typeface="Helvetica" pitchFamily="2" charset="0"/>
              </a:rPr>
              <a:t> </a:t>
            </a:r>
            <a:r>
              <a:rPr lang="en-US" sz="2600" b="1" dirty="0" err="1">
                <a:solidFill>
                  <a:srgbClr val="0365C0"/>
                </a:solidFill>
                <a:effectLst/>
                <a:latin typeface="Helvetica" pitchFamily="2" charset="0"/>
              </a:rPr>
              <a:t>s’augmente</a:t>
            </a:r>
            <a:r>
              <a:rPr lang="en-US" sz="2600" b="1" dirty="0">
                <a:solidFill>
                  <a:srgbClr val="0365C0"/>
                </a:solidFill>
                <a:effectLst/>
                <a:latin typeface="Helvetica" pitchFamily="2" charset="0"/>
              </a:rPr>
              <a:t> avec le passage du temps?</a:t>
            </a:r>
            <a:endParaRPr lang="en-US" sz="2600" dirty="0">
              <a:solidFill>
                <a:srgbClr val="0365C0"/>
              </a:solidFill>
              <a:effectLst/>
              <a:latin typeface="Helvetica" pitchFamily="2" charset="0"/>
            </a:endParaRPr>
          </a:p>
        </p:txBody>
      </p:sp>
    </p:spTree>
    <p:extLst>
      <p:ext uri="{BB962C8B-B14F-4D97-AF65-F5344CB8AC3E}">
        <p14:creationId xmlns:p14="http://schemas.microsoft.com/office/powerpoint/2010/main" val="22092415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85E0CEB7-F4D0-AF40-A780-9D2520922055}"/>
              </a:ext>
            </a:extLst>
          </p:cNvPr>
          <p:cNvSpPr/>
          <p:nvPr/>
        </p:nvSpPr>
        <p:spPr>
          <a:xfrm>
            <a:off x="680019" y="1934309"/>
            <a:ext cx="798021" cy="771882"/>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Babies</a:t>
            </a:r>
          </a:p>
        </p:txBody>
      </p:sp>
      <p:sp>
        <p:nvSpPr>
          <p:cNvPr id="7" name="Rectangle 6">
            <a:extLst>
              <a:ext uri="{FF2B5EF4-FFF2-40B4-BE49-F238E27FC236}">
                <a16:creationId xmlns:a16="http://schemas.microsoft.com/office/drawing/2014/main" id="{3189D2F4-D511-A244-AAE7-097AC96E418E}"/>
              </a:ext>
            </a:extLst>
          </p:cNvPr>
          <p:cNvSpPr/>
          <p:nvPr/>
        </p:nvSpPr>
        <p:spPr>
          <a:xfrm>
            <a:off x="2237593" y="1965766"/>
            <a:ext cx="798021" cy="77188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8" name="Straight Arrow Connector 7">
            <a:extLst>
              <a:ext uri="{FF2B5EF4-FFF2-40B4-BE49-F238E27FC236}">
                <a16:creationId xmlns:a16="http://schemas.microsoft.com/office/drawing/2014/main" id="{42256D0F-9384-B646-93B3-77B1A6595B76}"/>
              </a:ext>
            </a:extLst>
          </p:cNvPr>
          <p:cNvCxnSpPr>
            <a:cxnSpLocks/>
          </p:cNvCxnSpPr>
          <p:nvPr/>
        </p:nvCxnSpPr>
        <p:spPr>
          <a:xfrm>
            <a:off x="1561411" y="2351707"/>
            <a:ext cx="592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AD6DB9-5C29-2C44-9AAF-120921809805}"/>
              </a:ext>
            </a:extLst>
          </p:cNvPr>
          <p:cNvCxnSpPr>
            <a:cxnSpLocks/>
          </p:cNvCxnSpPr>
          <p:nvPr/>
        </p:nvCxnSpPr>
        <p:spPr>
          <a:xfrm>
            <a:off x="1079029" y="2737648"/>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1423E6F-F5CC-E944-BA05-04C661364712}"/>
              </a:ext>
            </a:extLst>
          </p:cNvPr>
          <p:cNvCxnSpPr>
            <a:cxnSpLocks/>
          </p:cNvCxnSpPr>
          <p:nvPr/>
        </p:nvCxnSpPr>
        <p:spPr>
          <a:xfrm>
            <a:off x="2672923" y="2737648"/>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F7F3821-B77F-7F43-8936-EBF8BA4E0E98}"/>
              </a:ext>
            </a:extLst>
          </p:cNvPr>
          <p:cNvCxnSpPr>
            <a:cxnSpLocks/>
            <a:stCxn id="7" idx="0"/>
            <a:endCxn id="6" idx="0"/>
          </p:cNvCxnSpPr>
          <p:nvPr/>
        </p:nvCxnSpPr>
        <p:spPr>
          <a:xfrm rot="16200000" flipV="1">
            <a:off x="1842089" y="1171251"/>
            <a:ext cx="31457" cy="1557574"/>
          </a:xfrm>
          <a:prstGeom prst="curvedConnector3">
            <a:avLst>
              <a:gd name="adj1" fmla="val 1196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1166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a:t>
            </a:r>
            <a:r>
              <a:rPr lang="en-US" b="1" dirty="0">
                <a:solidFill>
                  <a:srgbClr val="FF0000"/>
                </a:solidFill>
                <a:latin typeface="Helvetica Light" panose="020B0403020202020204" pitchFamily="34" charset="0"/>
              </a:rPr>
              <a:t> 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85E0CEB7-F4D0-AF40-A780-9D2520922055}"/>
              </a:ext>
            </a:extLst>
          </p:cNvPr>
          <p:cNvSpPr/>
          <p:nvPr/>
        </p:nvSpPr>
        <p:spPr>
          <a:xfrm>
            <a:off x="680019" y="1934309"/>
            <a:ext cx="798021" cy="77188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Babies</a:t>
            </a:r>
          </a:p>
        </p:txBody>
      </p:sp>
      <p:sp>
        <p:nvSpPr>
          <p:cNvPr id="7" name="Rectangle 6">
            <a:extLst>
              <a:ext uri="{FF2B5EF4-FFF2-40B4-BE49-F238E27FC236}">
                <a16:creationId xmlns:a16="http://schemas.microsoft.com/office/drawing/2014/main" id="{3189D2F4-D511-A244-AAE7-097AC96E418E}"/>
              </a:ext>
            </a:extLst>
          </p:cNvPr>
          <p:cNvSpPr/>
          <p:nvPr/>
        </p:nvSpPr>
        <p:spPr>
          <a:xfrm>
            <a:off x="2237593" y="1965766"/>
            <a:ext cx="798021" cy="771882"/>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8" name="Straight Arrow Connector 7">
            <a:extLst>
              <a:ext uri="{FF2B5EF4-FFF2-40B4-BE49-F238E27FC236}">
                <a16:creationId xmlns:a16="http://schemas.microsoft.com/office/drawing/2014/main" id="{42256D0F-9384-B646-93B3-77B1A6595B76}"/>
              </a:ext>
            </a:extLst>
          </p:cNvPr>
          <p:cNvCxnSpPr>
            <a:cxnSpLocks/>
          </p:cNvCxnSpPr>
          <p:nvPr/>
        </p:nvCxnSpPr>
        <p:spPr>
          <a:xfrm>
            <a:off x="1561411" y="2351707"/>
            <a:ext cx="592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AD6DB9-5C29-2C44-9AAF-120921809805}"/>
              </a:ext>
            </a:extLst>
          </p:cNvPr>
          <p:cNvCxnSpPr>
            <a:cxnSpLocks/>
          </p:cNvCxnSpPr>
          <p:nvPr/>
        </p:nvCxnSpPr>
        <p:spPr>
          <a:xfrm>
            <a:off x="1079029" y="2737648"/>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1423E6F-F5CC-E944-BA05-04C661364712}"/>
              </a:ext>
            </a:extLst>
          </p:cNvPr>
          <p:cNvCxnSpPr>
            <a:cxnSpLocks/>
          </p:cNvCxnSpPr>
          <p:nvPr/>
        </p:nvCxnSpPr>
        <p:spPr>
          <a:xfrm>
            <a:off x="2672923" y="2737648"/>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FF7F3821-B77F-7F43-8936-EBF8BA4E0E98}"/>
              </a:ext>
            </a:extLst>
          </p:cNvPr>
          <p:cNvCxnSpPr>
            <a:cxnSpLocks/>
            <a:stCxn id="7" idx="0"/>
            <a:endCxn id="6" idx="0"/>
          </p:cNvCxnSpPr>
          <p:nvPr/>
        </p:nvCxnSpPr>
        <p:spPr>
          <a:xfrm rot="16200000" flipV="1">
            <a:off x="1842089" y="1171251"/>
            <a:ext cx="31457" cy="1557574"/>
          </a:xfrm>
          <a:prstGeom prst="curvedConnector3">
            <a:avLst>
              <a:gd name="adj1" fmla="val 1196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243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84FD1CF1-CD1A-6645-891A-D4338054C029}"/>
              </a:ext>
            </a:extLst>
          </p:cNvPr>
          <p:cNvSpPr/>
          <p:nvPr/>
        </p:nvSpPr>
        <p:spPr>
          <a:xfrm>
            <a:off x="631770" y="2303831"/>
            <a:ext cx="798021" cy="77188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Babies</a:t>
            </a:r>
          </a:p>
        </p:txBody>
      </p:sp>
      <p:sp>
        <p:nvSpPr>
          <p:cNvPr id="19" name="Rectangle 18">
            <a:extLst>
              <a:ext uri="{FF2B5EF4-FFF2-40B4-BE49-F238E27FC236}">
                <a16:creationId xmlns:a16="http://schemas.microsoft.com/office/drawing/2014/main" id="{3A11CD9A-A65B-1444-9814-26C1876399F8}"/>
              </a:ext>
            </a:extLst>
          </p:cNvPr>
          <p:cNvSpPr/>
          <p:nvPr/>
        </p:nvSpPr>
        <p:spPr>
          <a:xfrm>
            <a:off x="2189344" y="2335288"/>
            <a:ext cx="798021" cy="77188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20" name="Straight Arrow Connector 19">
            <a:extLst>
              <a:ext uri="{FF2B5EF4-FFF2-40B4-BE49-F238E27FC236}">
                <a16:creationId xmlns:a16="http://schemas.microsoft.com/office/drawing/2014/main" id="{AC5A71E8-95EE-A343-BDBA-64D3510129F3}"/>
              </a:ext>
            </a:extLst>
          </p:cNvPr>
          <p:cNvCxnSpPr>
            <a:cxnSpLocks/>
          </p:cNvCxnSpPr>
          <p:nvPr/>
        </p:nvCxnSpPr>
        <p:spPr>
          <a:xfrm>
            <a:off x="1513162" y="2721229"/>
            <a:ext cx="592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B9DB54-E3C1-9E4D-86B5-F4A4EE8C385C}"/>
              </a:ext>
            </a:extLst>
          </p:cNvPr>
          <p:cNvCxnSpPr>
            <a:cxnSpLocks/>
          </p:cNvCxnSpPr>
          <p:nvPr/>
        </p:nvCxnSpPr>
        <p:spPr>
          <a:xfrm>
            <a:off x="1030780" y="3107170"/>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024BF5-F1C4-624F-A074-55561AAA920C}"/>
              </a:ext>
            </a:extLst>
          </p:cNvPr>
          <p:cNvCxnSpPr>
            <a:cxnSpLocks/>
          </p:cNvCxnSpPr>
          <p:nvPr/>
        </p:nvCxnSpPr>
        <p:spPr>
          <a:xfrm>
            <a:off x="2624674" y="3107170"/>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03ABB7E-382E-794A-8C19-CE0F9F0EFF9F}"/>
              </a:ext>
            </a:extLst>
          </p:cNvPr>
          <p:cNvCxnSpPr>
            <a:cxnSpLocks/>
            <a:stCxn id="19" idx="0"/>
            <a:endCxn id="18" idx="0"/>
          </p:cNvCxnSpPr>
          <p:nvPr/>
        </p:nvCxnSpPr>
        <p:spPr>
          <a:xfrm rot="16200000" flipV="1">
            <a:off x="1793840" y="1540773"/>
            <a:ext cx="31457" cy="1557574"/>
          </a:xfrm>
          <a:prstGeom prst="curvedConnector3">
            <a:avLst>
              <a:gd name="adj1" fmla="val 1196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EF05412-0AE8-974C-92E4-F3173007B5A6}"/>
              </a:ext>
            </a:extLst>
          </p:cNvPr>
          <p:cNvSpPr/>
          <p:nvPr/>
        </p:nvSpPr>
        <p:spPr>
          <a:xfrm>
            <a:off x="1494479" y="1565167"/>
            <a:ext cx="742319"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a:t>
            </a:r>
          </a:p>
        </p:txBody>
      </p:sp>
      <p:sp>
        <p:nvSpPr>
          <p:cNvPr id="27" name="Rectangle 26">
            <a:extLst>
              <a:ext uri="{FF2B5EF4-FFF2-40B4-BE49-F238E27FC236}">
                <a16:creationId xmlns:a16="http://schemas.microsoft.com/office/drawing/2014/main" id="{65F85D72-A785-7E49-ABA2-E03FAA2DB844}"/>
              </a:ext>
            </a:extLst>
          </p:cNvPr>
          <p:cNvSpPr/>
          <p:nvPr/>
        </p:nvSpPr>
        <p:spPr>
          <a:xfrm>
            <a:off x="1506438" y="2299841"/>
            <a:ext cx="64472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p:txBody>
      </p:sp>
      <p:sp>
        <p:nvSpPr>
          <p:cNvPr id="28" name="Rectangle 27">
            <a:extLst>
              <a:ext uri="{FF2B5EF4-FFF2-40B4-BE49-F238E27FC236}">
                <a16:creationId xmlns:a16="http://schemas.microsoft.com/office/drawing/2014/main" id="{0B11B62C-7271-D14C-BED2-7503D85DF348}"/>
              </a:ext>
            </a:extLst>
          </p:cNvPr>
          <p:cNvSpPr/>
          <p:nvPr/>
        </p:nvSpPr>
        <p:spPr>
          <a:xfrm>
            <a:off x="1038316" y="3179825"/>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29" name="Rectangle 28">
            <a:extLst>
              <a:ext uri="{FF2B5EF4-FFF2-40B4-BE49-F238E27FC236}">
                <a16:creationId xmlns:a16="http://schemas.microsoft.com/office/drawing/2014/main" id="{92AADD5F-589B-924C-8679-B09C0115674D}"/>
              </a:ext>
            </a:extLst>
          </p:cNvPr>
          <p:cNvSpPr/>
          <p:nvPr/>
        </p:nvSpPr>
        <p:spPr>
          <a:xfrm>
            <a:off x="2602370" y="3179825"/>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Tree>
    <p:extLst>
      <p:ext uri="{BB962C8B-B14F-4D97-AF65-F5344CB8AC3E}">
        <p14:creationId xmlns:p14="http://schemas.microsoft.com/office/powerpoint/2010/main" val="1612604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84FD1CF1-CD1A-6645-891A-D4338054C029}"/>
              </a:ext>
            </a:extLst>
          </p:cNvPr>
          <p:cNvSpPr/>
          <p:nvPr/>
        </p:nvSpPr>
        <p:spPr>
          <a:xfrm>
            <a:off x="612383" y="2183674"/>
            <a:ext cx="798021" cy="77188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Babies</a:t>
            </a:r>
          </a:p>
        </p:txBody>
      </p:sp>
      <p:sp>
        <p:nvSpPr>
          <p:cNvPr id="19" name="Rectangle 18">
            <a:extLst>
              <a:ext uri="{FF2B5EF4-FFF2-40B4-BE49-F238E27FC236}">
                <a16:creationId xmlns:a16="http://schemas.microsoft.com/office/drawing/2014/main" id="{3A11CD9A-A65B-1444-9814-26C1876399F8}"/>
              </a:ext>
            </a:extLst>
          </p:cNvPr>
          <p:cNvSpPr/>
          <p:nvPr/>
        </p:nvSpPr>
        <p:spPr>
          <a:xfrm>
            <a:off x="2169957" y="2215131"/>
            <a:ext cx="798021" cy="77188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20" name="Straight Arrow Connector 19">
            <a:extLst>
              <a:ext uri="{FF2B5EF4-FFF2-40B4-BE49-F238E27FC236}">
                <a16:creationId xmlns:a16="http://schemas.microsoft.com/office/drawing/2014/main" id="{AC5A71E8-95EE-A343-BDBA-64D3510129F3}"/>
              </a:ext>
            </a:extLst>
          </p:cNvPr>
          <p:cNvCxnSpPr>
            <a:cxnSpLocks/>
          </p:cNvCxnSpPr>
          <p:nvPr/>
        </p:nvCxnSpPr>
        <p:spPr>
          <a:xfrm>
            <a:off x="1493775" y="2601072"/>
            <a:ext cx="592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B9DB54-E3C1-9E4D-86B5-F4A4EE8C385C}"/>
              </a:ext>
            </a:extLst>
          </p:cNvPr>
          <p:cNvCxnSpPr>
            <a:cxnSpLocks/>
          </p:cNvCxnSpPr>
          <p:nvPr/>
        </p:nvCxnSpPr>
        <p:spPr>
          <a:xfrm>
            <a:off x="1011393" y="2987013"/>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024BF5-F1C4-624F-A074-55561AAA920C}"/>
              </a:ext>
            </a:extLst>
          </p:cNvPr>
          <p:cNvCxnSpPr>
            <a:cxnSpLocks/>
          </p:cNvCxnSpPr>
          <p:nvPr/>
        </p:nvCxnSpPr>
        <p:spPr>
          <a:xfrm>
            <a:off x="2605287" y="2987013"/>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03ABB7E-382E-794A-8C19-CE0F9F0EFF9F}"/>
              </a:ext>
            </a:extLst>
          </p:cNvPr>
          <p:cNvCxnSpPr>
            <a:cxnSpLocks/>
            <a:stCxn id="19" idx="0"/>
            <a:endCxn id="18" idx="0"/>
          </p:cNvCxnSpPr>
          <p:nvPr/>
        </p:nvCxnSpPr>
        <p:spPr>
          <a:xfrm rot="16200000" flipV="1">
            <a:off x="1774453" y="1420616"/>
            <a:ext cx="31457" cy="1557574"/>
          </a:xfrm>
          <a:prstGeom prst="curvedConnector3">
            <a:avLst>
              <a:gd name="adj1" fmla="val 1196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EF05412-0AE8-974C-92E4-F3173007B5A6}"/>
              </a:ext>
            </a:extLst>
          </p:cNvPr>
          <p:cNvSpPr/>
          <p:nvPr/>
        </p:nvSpPr>
        <p:spPr>
          <a:xfrm>
            <a:off x="1302769" y="1445010"/>
            <a:ext cx="108696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a:t>
            </a:r>
            <a:r>
              <a:rPr lang="en-US" i="1"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27" name="Rectangle 26">
            <a:extLst>
              <a:ext uri="{FF2B5EF4-FFF2-40B4-BE49-F238E27FC236}">
                <a16:creationId xmlns:a16="http://schemas.microsoft.com/office/drawing/2014/main" id="{65F85D72-A785-7E49-ABA2-E03FAA2DB844}"/>
              </a:ext>
            </a:extLst>
          </p:cNvPr>
          <p:cNvSpPr/>
          <p:nvPr/>
        </p:nvSpPr>
        <p:spPr>
          <a:xfrm>
            <a:off x="1467816" y="2261298"/>
            <a:ext cx="644728" cy="646331"/>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a:p>
            <a:pPr algn="ctr"/>
            <a:r>
              <a:rPr lang="en-US" dirty="0">
                <a:solidFill>
                  <a:srgbClr val="000000"/>
                </a:solidFill>
                <a:effectLst/>
                <a:latin typeface="Gill Sans" panose="020B0502020104020203" pitchFamily="34" charset="-79"/>
                <a:cs typeface="Gill Sans" panose="020B0502020104020203" pitchFamily="34" charset="-79"/>
              </a:rPr>
              <a:t>(</a:t>
            </a:r>
            <a:r>
              <a:rPr lang="en-US" i="1"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28" name="Rectangle 27">
            <a:extLst>
              <a:ext uri="{FF2B5EF4-FFF2-40B4-BE49-F238E27FC236}">
                <a16:creationId xmlns:a16="http://schemas.microsoft.com/office/drawing/2014/main" id="{0B11B62C-7271-D14C-BED2-7503D85DF348}"/>
              </a:ext>
            </a:extLst>
          </p:cNvPr>
          <p:cNvSpPr/>
          <p:nvPr/>
        </p:nvSpPr>
        <p:spPr>
          <a:xfrm>
            <a:off x="1018929" y="305966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29" name="Rectangle 28">
            <a:extLst>
              <a:ext uri="{FF2B5EF4-FFF2-40B4-BE49-F238E27FC236}">
                <a16:creationId xmlns:a16="http://schemas.microsoft.com/office/drawing/2014/main" id="{92AADD5F-589B-924C-8679-B09C0115674D}"/>
              </a:ext>
            </a:extLst>
          </p:cNvPr>
          <p:cNvSpPr/>
          <p:nvPr/>
        </p:nvSpPr>
        <p:spPr>
          <a:xfrm>
            <a:off x="2582983" y="305966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14" name="Rectangle 13">
            <a:extLst>
              <a:ext uri="{FF2B5EF4-FFF2-40B4-BE49-F238E27FC236}">
                <a16:creationId xmlns:a16="http://schemas.microsoft.com/office/drawing/2014/main" id="{E9F70C88-EAFB-614A-B14D-AF10DCB04697}"/>
              </a:ext>
            </a:extLst>
          </p:cNvPr>
          <p:cNvSpPr/>
          <p:nvPr/>
        </p:nvSpPr>
        <p:spPr>
          <a:xfrm>
            <a:off x="6915917" y="4115494"/>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15" name="Straight Arrow Connector 14">
            <a:extLst>
              <a:ext uri="{FF2B5EF4-FFF2-40B4-BE49-F238E27FC236}">
                <a16:creationId xmlns:a16="http://schemas.microsoft.com/office/drawing/2014/main" id="{BCA86DCE-BF68-7948-B0FF-28503BEC4283}"/>
              </a:ext>
            </a:extLst>
          </p:cNvPr>
          <p:cNvCxnSpPr>
            <a:cxnSpLocks/>
          </p:cNvCxnSpPr>
          <p:nvPr/>
        </p:nvCxnSpPr>
        <p:spPr>
          <a:xfrm flipH="1" flipV="1">
            <a:off x="6915917" y="372557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41454999-251C-CA42-9BAC-DF721A31EA55}"/>
              </a:ext>
            </a:extLst>
          </p:cNvPr>
          <p:cNvPicPr>
            <a:picLocks noChangeAspect="1"/>
          </p:cNvPicPr>
          <p:nvPr/>
        </p:nvPicPr>
        <p:blipFill>
          <a:blip r:embed="rId3"/>
          <a:stretch>
            <a:fillRect/>
          </a:stretch>
        </p:blipFill>
        <p:spPr>
          <a:xfrm>
            <a:off x="4613368" y="3247587"/>
            <a:ext cx="2463800" cy="444500"/>
          </a:xfrm>
          <a:prstGeom prst="rect">
            <a:avLst/>
          </a:prstGeom>
        </p:spPr>
      </p:pic>
      <p:cxnSp>
        <p:nvCxnSpPr>
          <p:cNvPr id="36" name="Straight Arrow Connector 35">
            <a:extLst>
              <a:ext uri="{FF2B5EF4-FFF2-40B4-BE49-F238E27FC236}">
                <a16:creationId xmlns:a16="http://schemas.microsoft.com/office/drawing/2014/main" id="{150142DE-E54E-2848-A252-CBC469AF971F}"/>
              </a:ext>
            </a:extLst>
          </p:cNvPr>
          <p:cNvCxnSpPr>
            <a:cxnSpLocks/>
          </p:cNvCxnSpPr>
          <p:nvPr/>
        </p:nvCxnSpPr>
        <p:spPr>
          <a:xfrm flipV="1">
            <a:off x="5845268" y="3723544"/>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05ED87D-AD97-BF4C-8E74-FF2FEDBAF681}"/>
              </a:ext>
            </a:extLst>
          </p:cNvPr>
          <p:cNvSpPr/>
          <p:nvPr/>
        </p:nvSpPr>
        <p:spPr>
          <a:xfrm>
            <a:off x="6375385" y="6224256"/>
            <a:ext cx="2650469" cy="584775"/>
          </a:xfrm>
          <a:prstGeom prst="rect">
            <a:avLst/>
          </a:prstGeom>
        </p:spPr>
        <p:txBody>
          <a:bodyPr wrap="none">
            <a:spAutoFit/>
          </a:bodyPr>
          <a:lstStyle/>
          <a:p>
            <a:r>
              <a:rPr lang="en-US" sz="3200" b="1" dirty="0">
                <a:solidFill>
                  <a:srgbClr val="FF0000"/>
                </a:solidFill>
              </a:rPr>
              <a:t>*Discrete time</a:t>
            </a:r>
          </a:p>
        </p:txBody>
      </p:sp>
      <p:sp>
        <p:nvSpPr>
          <p:cNvPr id="39" name="Rectangle 38">
            <a:extLst>
              <a:ext uri="{FF2B5EF4-FFF2-40B4-BE49-F238E27FC236}">
                <a16:creationId xmlns:a16="http://schemas.microsoft.com/office/drawing/2014/main" id="{3454C7DA-FE4D-6D4C-931F-6ECA6E5EDC05}"/>
              </a:ext>
            </a:extLst>
          </p:cNvPr>
          <p:cNvSpPr/>
          <p:nvPr/>
        </p:nvSpPr>
        <p:spPr>
          <a:xfrm>
            <a:off x="542869" y="6132138"/>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40" name="Rectangle 39">
            <a:extLst>
              <a:ext uri="{FF2B5EF4-FFF2-40B4-BE49-F238E27FC236}">
                <a16:creationId xmlns:a16="http://schemas.microsoft.com/office/drawing/2014/main" id="{11CD0AC8-A739-9E4E-A181-CE75AE972879}"/>
              </a:ext>
            </a:extLst>
          </p:cNvPr>
          <p:cNvSpPr/>
          <p:nvPr/>
        </p:nvSpPr>
        <p:spPr>
          <a:xfrm>
            <a:off x="-36649" y="6439699"/>
            <a:ext cx="4088042" cy="369332"/>
          </a:xfrm>
          <a:prstGeom prst="rect">
            <a:avLst/>
          </a:prstGeom>
        </p:spPr>
        <p:txBody>
          <a:bodyPr wrap="none">
            <a:spAutoFit/>
          </a:bodyPr>
          <a:lstStyle/>
          <a:p>
            <a:r>
              <a:rPr lang="en-US" dirty="0" err="1">
                <a:solidFill>
                  <a:srgbClr val="0365C0"/>
                </a:solidFill>
                <a:effectLst/>
                <a:latin typeface="Helvetica" pitchFamily="2" charset="0"/>
              </a:rPr>
              <a:t>Taux</a:t>
            </a:r>
            <a:r>
              <a:rPr lang="en-US" dirty="0">
                <a:solidFill>
                  <a:srgbClr val="0365C0"/>
                </a:solidFill>
                <a:effectLst/>
                <a:latin typeface="Helvetica" pitchFamily="2" charset="0"/>
              </a:rPr>
              <a:t> </a:t>
            </a:r>
            <a:r>
              <a:rPr lang="en-US" dirty="0" err="1">
                <a:solidFill>
                  <a:srgbClr val="0365C0"/>
                </a:solidFill>
                <a:effectLst/>
                <a:latin typeface="Helvetica" pitchFamily="2" charset="0"/>
              </a:rPr>
              <a:t>d'accroissement</a:t>
            </a:r>
            <a:r>
              <a:rPr lang="en-US" dirty="0">
                <a:solidFill>
                  <a:srgbClr val="0365C0"/>
                </a:solidFill>
                <a:effectLst/>
                <a:latin typeface="Helvetica" pitchFamily="2" charset="0"/>
              </a:rPr>
              <a:t> de la population</a:t>
            </a:r>
          </a:p>
        </p:txBody>
      </p:sp>
      <p:cxnSp>
        <p:nvCxnSpPr>
          <p:cNvPr id="41" name="Straight Arrow Connector 40">
            <a:extLst>
              <a:ext uri="{FF2B5EF4-FFF2-40B4-BE49-F238E27FC236}">
                <a16:creationId xmlns:a16="http://schemas.microsoft.com/office/drawing/2014/main" id="{B4265584-5F5A-4040-8EFB-E83923ABCEA5}"/>
              </a:ext>
            </a:extLst>
          </p:cNvPr>
          <p:cNvCxnSpPr>
            <a:cxnSpLocks/>
          </p:cNvCxnSpPr>
          <p:nvPr/>
        </p:nvCxnSpPr>
        <p:spPr>
          <a:xfrm flipV="1">
            <a:off x="903965" y="4563114"/>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3EF1787-D8A8-5447-A86B-46DA431CF2F7}"/>
              </a:ext>
            </a:extLst>
          </p:cNvPr>
          <p:cNvSpPr/>
          <p:nvPr/>
        </p:nvSpPr>
        <p:spPr>
          <a:xfrm>
            <a:off x="2052208" y="5038943"/>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43" name="Straight Arrow Connector 42">
            <a:extLst>
              <a:ext uri="{FF2B5EF4-FFF2-40B4-BE49-F238E27FC236}">
                <a16:creationId xmlns:a16="http://schemas.microsoft.com/office/drawing/2014/main" id="{7957467F-15F3-D744-B4C1-597401EEF017}"/>
              </a:ext>
            </a:extLst>
          </p:cNvPr>
          <p:cNvCxnSpPr>
            <a:cxnSpLocks/>
          </p:cNvCxnSpPr>
          <p:nvPr/>
        </p:nvCxnSpPr>
        <p:spPr>
          <a:xfrm flipH="1" flipV="1">
            <a:off x="2475312" y="4575095"/>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323D35A-1783-4B48-91FD-B2F88310982F}"/>
              </a:ext>
            </a:extLst>
          </p:cNvPr>
          <p:cNvSpPr/>
          <p:nvPr/>
        </p:nvSpPr>
        <p:spPr>
          <a:xfrm>
            <a:off x="110828" y="5455245"/>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2" name="Rectangle 1">
            <a:extLst>
              <a:ext uri="{FF2B5EF4-FFF2-40B4-BE49-F238E27FC236}">
                <a16:creationId xmlns:a16="http://schemas.microsoft.com/office/drawing/2014/main" id="{3D49356C-FE9A-61E3-6BBB-726E1A718758}"/>
              </a:ext>
            </a:extLst>
          </p:cNvPr>
          <p:cNvSpPr/>
          <p:nvPr/>
        </p:nvSpPr>
        <p:spPr>
          <a:xfrm>
            <a:off x="-1221120" y="3814336"/>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93D50ADE-1E47-E526-815D-86534ED5D94B}"/>
              </a:ext>
            </a:extLst>
          </p:cNvPr>
          <p:cNvSpPr/>
          <p:nvPr/>
        </p:nvSpPr>
        <p:spPr>
          <a:xfrm>
            <a:off x="4688845" y="4386477"/>
            <a:ext cx="157286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matrix of rates</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672945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84FD1CF1-CD1A-6645-891A-D4338054C029}"/>
              </a:ext>
            </a:extLst>
          </p:cNvPr>
          <p:cNvSpPr/>
          <p:nvPr/>
        </p:nvSpPr>
        <p:spPr>
          <a:xfrm>
            <a:off x="612383" y="2183674"/>
            <a:ext cx="798021" cy="77188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Babies</a:t>
            </a:r>
          </a:p>
        </p:txBody>
      </p:sp>
      <p:sp>
        <p:nvSpPr>
          <p:cNvPr id="19" name="Rectangle 18">
            <a:extLst>
              <a:ext uri="{FF2B5EF4-FFF2-40B4-BE49-F238E27FC236}">
                <a16:creationId xmlns:a16="http://schemas.microsoft.com/office/drawing/2014/main" id="{3A11CD9A-A65B-1444-9814-26C1876399F8}"/>
              </a:ext>
            </a:extLst>
          </p:cNvPr>
          <p:cNvSpPr/>
          <p:nvPr/>
        </p:nvSpPr>
        <p:spPr>
          <a:xfrm>
            <a:off x="2169957" y="2215131"/>
            <a:ext cx="798021" cy="77188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20" name="Straight Arrow Connector 19">
            <a:extLst>
              <a:ext uri="{FF2B5EF4-FFF2-40B4-BE49-F238E27FC236}">
                <a16:creationId xmlns:a16="http://schemas.microsoft.com/office/drawing/2014/main" id="{AC5A71E8-95EE-A343-BDBA-64D3510129F3}"/>
              </a:ext>
            </a:extLst>
          </p:cNvPr>
          <p:cNvCxnSpPr>
            <a:cxnSpLocks/>
          </p:cNvCxnSpPr>
          <p:nvPr/>
        </p:nvCxnSpPr>
        <p:spPr>
          <a:xfrm>
            <a:off x="1493775" y="2601072"/>
            <a:ext cx="592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B9DB54-E3C1-9E4D-86B5-F4A4EE8C385C}"/>
              </a:ext>
            </a:extLst>
          </p:cNvPr>
          <p:cNvCxnSpPr>
            <a:cxnSpLocks/>
          </p:cNvCxnSpPr>
          <p:nvPr/>
        </p:nvCxnSpPr>
        <p:spPr>
          <a:xfrm>
            <a:off x="1011393" y="2987013"/>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024BF5-F1C4-624F-A074-55561AAA920C}"/>
              </a:ext>
            </a:extLst>
          </p:cNvPr>
          <p:cNvCxnSpPr>
            <a:cxnSpLocks/>
          </p:cNvCxnSpPr>
          <p:nvPr/>
        </p:nvCxnSpPr>
        <p:spPr>
          <a:xfrm>
            <a:off x="2605287" y="2987013"/>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03ABB7E-382E-794A-8C19-CE0F9F0EFF9F}"/>
              </a:ext>
            </a:extLst>
          </p:cNvPr>
          <p:cNvCxnSpPr>
            <a:cxnSpLocks/>
            <a:stCxn id="19" idx="0"/>
            <a:endCxn id="18" idx="0"/>
          </p:cNvCxnSpPr>
          <p:nvPr/>
        </p:nvCxnSpPr>
        <p:spPr>
          <a:xfrm rot="16200000" flipV="1">
            <a:off x="1774453" y="1420616"/>
            <a:ext cx="31457" cy="1557574"/>
          </a:xfrm>
          <a:prstGeom prst="curvedConnector3">
            <a:avLst>
              <a:gd name="adj1" fmla="val 1196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EF05412-0AE8-974C-92E4-F3173007B5A6}"/>
              </a:ext>
            </a:extLst>
          </p:cNvPr>
          <p:cNvSpPr/>
          <p:nvPr/>
        </p:nvSpPr>
        <p:spPr>
          <a:xfrm>
            <a:off x="1302769" y="1445010"/>
            <a:ext cx="108696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a:t>
            </a:r>
            <a:r>
              <a:rPr lang="en-US" i="1"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27" name="Rectangle 26">
            <a:extLst>
              <a:ext uri="{FF2B5EF4-FFF2-40B4-BE49-F238E27FC236}">
                <a16:creationId xmlns:a16="http://schemas.microsoft.com/office/drawing/2014/main" id="{65F85D72-A785-7E49-ABA2-E03FAA2DB844}"/>
              </a:ext>
            </a:extLst>
          </p:cNvPr>
          <p:cNvSpPr/>
          <p:nvPr/>
        </p:nvSpPr>
        <p:spPr>
          <a:xfrm>
            <a:off x="1467816" y="2261298"/>
            <a:ext cx="644728" cy="646331"/>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a:p>
            <a:pPr algn="ctr"/>
            <a:r>
              <a:rPr lang="en-US" dirty="0">
                <a:solidFill>
                  <a:srgbClr val="000000"/>
                </a:solidFill>
                <a:effectLst/>
                <a:latin typeface="Gill Sans" panose="020B0502020104020203" pitchFamily="34" charset="-79"/>
                <a:cs typeface="Gill Sans" panose="020B0502020104020203" pitchFamily="34" charset="-79"/>
              </a:rPr>
              <a:t>(</a:t>
            </a:r>
            <a:r>
              <a:rPr lang="en-US" i="1"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28" name="Rectangle 27">
            <a:extLst>
              <a:ext uri="{FF2B5EF4-FFF2-40B4-BE49-F238E27FC236}">
                <a16:creationId xmlns:a16="http://schemas.microsoft.com/office/drawing/2014/main" id="{0B11B62C-7271-D14C-BED2-7503D85DF348}"/>
              </a:ext>
            </a:extLst>
          </p:cNvPr>
          <p:cNvSpPr/>
          <p:nvPr/>
        </p:nvSpPr>
        <p:spPr>
          <a:xfrm>
            <a:off x="1018929" y="305966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29" name="Rectangle 28">
            <a:extLst>
              <a:ext uri="{FF2B5EF4-FFF2-40B4-BE49-F238E27FC236}">
                <a16:creationId xmlns:a16="http://schemas.microsoft.com/office/drawing/2014/main" id="{92AADD5F-589B-924C-8679-B09C0115674D}"/>
              </a:ext>
            </a:extLst>
          </p:cNvPr>
          <p:cNvSpPr/>
          <p:nvPr/>
        </p:nvSpPr>
        <p:spPr>
          <a:xfrm>
            <a:off x="2582983" y="305966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pic>
        <p:nvPicPr>
          <p:cNvPr id="45" name="Picture 44">
            <a:extLst>
              <a:ext uri="{FF2B5EF4-FFF2-40B4-BE49-F238E27FC236}">
                <a16:creationId xmlns:a16="http://schemas.microsoft.com/office/drawing/2014/main" id="{7F8E250E-F8C3-BA4A-AB82-4AEFDF57E1D4}"/>
              </a:ext>
            </a:extLst>
          </p:cNvPr>
          <p:cNvPicPr>
            <a:picLocks noChangeAspect="1"/>
          </p:cNvPicPr>
          <p:nvPr/>
        </p:nvPicPr>
        <p:blipFill>
          <a:blip r:embed="rId3"/>
          <a:stretch>
            <a:fillRect/>
          </a:stretch>
        </p:blipFill>
        <p:spPr>
          <a:xfrm>
            <a:off x="5124940" y="3121179"/>
            <a:ext cx="2463800" cy="444500"/>
          </a:xfrm>
          <a:prstGeom prst="rect">
            <a:avLst/>
          </a:prstGeom>
        </p:spPr>
      </p:pic>
      <p:grpSp>
        <p:nvGrpSpPr>
          <p:cNvPr id="46" name="Group 45">
            <a:extLst>
              <a:ext uri="{FF2B5EF4-FFF2-40B4-BE49-F238E27FC236}">
                <a16:creationId xmlns:a16="http://schemas.microsoft.com/office/drawing/2014/main" id="{AAF94582-D413-0040-A169-BE8C28477829}"/>
              </a:ext>
            </a:extLst>
          </p:cNvPr>
          <p:cNvGrpSpPr/>
          <p:nvPr/>
        </p:nvGrpSpPr>
        <p:grpSpPr>
          <a:xfrm>
            <a:off x="1018926" y="4239732"/>
            <a:ext cx="1759163" cy="1560586"/>
            <a:chOff x="4317811" y="5184589"/>
            <a:chExt cx="1759163" cy="1560586"/>
          </a:xfrm>
        </p:grpSpPr>
        <p:sp>
          <p:nvSpPr>
            <p:cNvPr id="47" name="Rectangle 46">
              <a:extLst>
                <a:ext uri="{FF2B5EF4-FFF2-40B4-BE49-F238E27FC236}">
                  <a16:creationId xmlns:a16="http://schemas.microsoft.com/office/drawing/2014/main" id="{B5ECAE39-FE9A-094F-AF75-ED5ADE2D6B10}"/>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48" name="Rectangle 47">
              <a:extLst>
                <a:ext uri="{FF2B5EF4-FFF2-40B4-BE49-F238E27FC236}">
                  <a16:creationId xmlns:a16="http://schemas.microsoft.com/office/drawing/2014/main" id="{61923F8B-B647-6E49-998E-C6B5BC380CCE}"/>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49" name="Rectangle 48">
              <a:extLst>
                <a:ext uri="{FF2B5EF4-FFF2-40B4-BE49-F238E27FC236}">
                  <a16:creationId xmlns:a16="http://schemas.microsoft.com/office/drawing/2014/main" id="{ED24660E-3344-6946-BCD3-32D9436FC270}"/>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50" name="Rectangle 49">
              <a:extLst>
                <a:ext uri="{FF2B5EF4-FFF2-40B4-BE49-F238E27FC236}">
                  <a16:creationId xmlns:a16="http://schemas.microsoft.com/office/drawing/2014/main" id="{1965F76D-991E-234E-A3BD-EDF4087301E2}"/>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51" name="Rectangle 50">
            <a:extLst>
              <a:ext uri="{FF2B5EF4-FFF2-40B4-BE49-F238E27FC236}">
                <a16:creationId xmlns:a16="http://schemas.microsoft.com/office/drawing/2014/main" id="{D341711F-3796-094E-99D7-9EF3A35F0A31}"/>
              </a:ext>
            </a:extLst>
          </p:cNvPr>
          <p:cNvSpPr/>
          <p:nvPr/>
        </p:nvSpPr>
        <p:spPr>
          <a:xfrm>
            <a:off x="3808251" y="4239732"/>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a:t>
            </a:r>
            <a:r>
              <a:rPr lang="en-US" baseline="-25000" dirty="0" err="1">
                <a:solidFill>
                  <a:schemeClr val="tx1"/>
                </a:solidFill>
              </a:rPr>
              <a:t>b</a:t>
            </a:r>
            <a:endParaRPr lang="en-US" baseline="-25000" dirty="0">
              <a:solidFill>
                <a:schemeClr val="tx1"/>
              </a:solidFill>
            </a:endParaRPr>
          </a:p>
        </p:txBody>
      </p:sp>
      <p:sp>
        <p:nvSpPr>
          <p:cNvPr id="52" name="Rectangle 51">
            <a:extLst>
              <a:ext uri="{FF2B5EF4-FFF2-40B4-BE49-F238E27FC236}">
                <a16:creationId xmlns:a16="http://schemas.microsoft.com/office/drawing/2014/main" id="{BEDC7AE5-772C-6649-813C-B2DB78EA746E}"/>
              </a:ext>
            </a:extLst>
          </p:cNvPr>
          <p:cNvSpPr/>
          <p:nvPr/>
        </p:nvSpPr>
        <p:spPr>
          <a:xfrm>
            <a:off x="3800303" y="5025661"/>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a:t>
            </a:r>
            <a:r>
              <a:rPr lang="en-US" baseline="-25000" dirty="0" err="1">
                <a:solidFill>
                  <a:schemeClr val="tx1"/>
                </a:solidFill>
              </a:rPr>
              <a:t>a</a:t>
            </a:r>
            <a:endParaRPr lang="en-US" baseline="-25000" dirty="0">
              <a:solidFill>
                <a:schemeClr val="tx1"/>
              </a:solidFill>
            </a:endParaRPr>
          </a:p>
        </p:txBody>
      </p:sp>
      <p:sp>
        <p:nvSpPr>
          <p:cNvPr id="53" name="Rectangle 52">
            <a:extLst>
              <a:ext uri="{FF2B5EF4-FFF2-40B4-BE49-F238E27FC236}">
                <a16:creationId xmlns:a16="http://schemas.microsoft.com/office/drawing/2014/main" id="{A6B46839-4956-B345-B8BF-B09CDEC20946}"/>
              </a:ext>
            </a:extLst>
          </p:cNvPr>
          <p:cNvSpPr/>
          <p:nvPr/>
        </p:nvSpPr>
        <p:spPr>
          <a:xfrm>
            <a:off x="5565024" y="4239732"/>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a:t>
            </a:r>
            <a:r>
              <a:rPr lang="en-US" dirty="0" err="1">
                <a:solidFill>
                  <a:schemeClr val="tx1"/>
                </a:solidFill>
              </a:rPr>
              <a:t>n</a:t>
            </a:r>
            <a:r>
              <a:rPr lang="en-US" baseline="-25000" dirty="0" err="1">
                <a:solidFill>
                  <a:schemeClr val="tx1"/>
                </a:solidFill>
              </a:rPr>
              <a:t>b</a:t>
            </a:r>
            <a:r>
              <a:rPr lang="en-US" baseline="-25000" dirty="0">
                <a:solidFill>
                  <a:schemeClr val="tx1"/>
                </a:solidFill>
              </a:rPr>
              <a:t>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54" name="Rectangle 53">
            <a:extLst>
              <a:ext uri="{FF2B5EF4-FFF2-40B4-BE49-F238E27FC236}">
                <a16:creationId xmlns:a16="http://schemas.microsoft.com/office/drawing/2014/main" id="{5FD99FBA-D1A6-B648-8E2B-7B5B3B3CEC74}"/>
              </a:ext>
            </a:extLst>
          </p:cNvPr>
          <p:cNvSpPr/>
          <p:nvPr/>
        </p:nvSpPr>
        <p:spPr>
          <a:xfrm>
            <a:off x="5557076" y="5025661"/>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a:t>
            </a:r>
            <a:r>
              <a:rPr lang="en-US" dirty="0" err="1">
                <a:solidFill>
                  <a:schemeClr val="tx1"/>
                </a:solidFill>
              </a:rPr>
              <a:t>n</a:t>
            </a:r>
            <a:r>
              <a:rPr lang="en-US" baseline="-25000" dirty="0" err="1">
                <a:solidFill>
                  <a:schemeClr val="tx1"/>
                </a:solidFill>
              </a:rPr>
              <a:t>b</a:t>
            </a:r>
            <a:r>
              <a:rPr lang="en-US" baseline="-25000" dirty="0">
                <a:solidFill>
                  <a:schemeClr val="tx1"/>
                </a:solidFill>
              </a:rPr>
              <a:t>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55" name="Rectangle 54">
            <a:extLst>
              <a:ext uri="{FF2B5EF4-FFF2-40B4-BE49-F238E27FC236}">
                <a16:creationId xmlns:a16="http://schemas.microsoft.com/office/drawing/2014/main" id="{45651E22-299C-864E-921C-EA7E75411636}"/>
              </a:ext>
            </a:extLst>
          </p:cNvPr>
          <p:cNvSpPr/>
          <p:nvPr/>
        </p:nvSpPr>
        <p:spPr>
          <a:xfrm>
            <a:off x="1735311" y="3668324"/>
            <a:ext cx="407484" cy="461665"/>
          </a:xfrm>
          <a:prstGeom prst="rect">
            <a:avLst/>
          </a:prstGeom>
        </p:spPr>
        <p:txBody>
          <a:bodyPr wrap="none">
            <a:spAutoFit/>
          </a:bodyPr>
          <a:lstStyle/>
          <a:p>
            <a:r>
              <a:rPr lang="en-US" sz="2400" b="1" dirty="0">
                <a:latin typeface="Helvetica" pitchFamily="2" charset="0"/>
              </a:rPr>
              <a:t>A</a:t>
            </a:r>
          </a:p>
        </p:txBody>
      </p:sp>
      <p:sp>
        <p:nvSpPr>
          <p:cNvPr id="56" name="Rectangle 55">
            <a:extLst>
              <a:ext uri="{FF2B5EF4-FFF2-40B4-BE49-F238E27FC236}">
                <a16:creationId xmlns:a16="http://schemas.microsoft.com/office/drawing/2014/main" id="{1A50B574-A769-8644-8246-60194E23CD67}"/>
              </a:ext>
            </a:extLst>
          </p:cNvPr>
          <p:cNvSpPr/>
          <p:nvPr/>
        </p:nvSpPr>
        <p:spPr>
          <a:xfrm>
            <a:off x="4047262" y="3678711"/>
            <a:ext cx="441146"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57" name="Rectangle 56">
            <a:extLst>
              <a:ext uri="{FF2B5EF4-FFF2-40B4-BE49-F238E27FC236}">
                <a16:creationId xmlns:a16="http://schemas.microsoft.com/office/drawing/2014/main" id="{466D8562-6865-1540-8CE9-D4B8E145C3B0}"/>
              </a:ext>
            </a:extLst>
          </p:cNvPr>
          <p:cNvSpPr/>
          <p:nvPr/>
        </p:nvSpPr>
        <p:spPr>
          <a:xfrm>
            <a:off x="6364373" y="3678711"/>
            <a:ext cx="675186"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58" name="Rectangle 57">
            <a:extLst>
              <a:ext uri="{FF2B5EF4-FFF2-40B4-BE49-F238E27FC236}">
                <a16:creationId xmlns:a16="http://schemas.microsoft.com/office/drawing/2014/main" id="{7A2D5B1E-6A32-D343-A0B6-C33B1C23A439}"/>
              </a:ext>
            </a:extLst>
          </p:cNvPr>
          <p:cNvSpPr/>
          <p:nvPr/>
        </p:nvSpPr>
        <p:spPr>
          <a:xfrm>
            <a:off x="3134991" y="4780781"/>
            <a:ext cx="441146" cy="461665"/>
          </a:xfrm>
          <a:prstGeom prst="rect">
            <a:avLst/>
          </a:prstGeom>
        </p:spPr>
        <p:txBody>
          <a:bodyPr wrap="square">
            <a:spAutoFit/>
          </a:bodyPr>
          <a:lstStyle/>
          <a:p>
            <a:r>
              <a:rPr lang="en-US" sz="2400" b="1" dirty="0">
                <a:latin typeface="Helvetica" pitchFamily="2" charset="0"/>
              </a:rPr>
              <a:t>x</a:t>
            </a:r>
          </a:p>
        </p:txBody>
      </p:sp>
      <p:sp>
        <p:nvSpPr>
          <p:cNvPr id="59" name="Rectangle 58">
            <a:extLst>
              <a:ext uri="{FF2B5EF4-FFF2-40B4-BE49-F238E27FC236}">
                <a16:creationId xmlns:a16="http://schemas.microsoft.com/office/drawing/2014/main" id="{3B8E661E-009A-7C46-92FB-83791D6D8DFE}"/>
              </a:ext>
            </a:extLst>
          </p:cNvPr>
          <p:cNvSpPr/>
          <p:nvPr/>
        </p:nvSpPr>
        <p:spPr>
          <a:xfrm>
            <a:off x="4909306" y="4738271"/>
            <a:ext cx="441146" cy="461665"/>
          </a:xfrm>
          <a:prstGeom prst="rect">
            <a:avLst/>
          </a:prstGeom>
        </p:spPr>
        <p:txBody>
          <a:bodyPr wrap="square">
            <a:spAutoFit/>
          </a:bodyPr>
          <a:lstStyle/>
          <a:p>
            <a:r>
              <a:rPr lang="en-US" sz="2400" b="1" dirty="0">
                <a:latin typeface="Helvetica" pitchFamily="2" charset="0"/>
              </a:rPr>
              <a:t>=</a:t>
            </a:r>
          </a:p>
        </p:txBody>
      </p:sp>
    </p:spTree>
    <p:extLst>
      <p:ext uri="{BB962C8B-B14F-4D97-AF65-F5344CB8AC3E}">
        <p14:creationId xmlns:p14="http://schemas.microsoft.com/office/powerpoint/2010/main" val="295451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15FE26-7F9F-B045-BBC0-3B91C62BEB99}"/>
              </a:ext>
            </a:extLst>
          </p:cNvPr>
          <p:cNvSpPr/>
          <p:nvPr/>
        </p:nvSpPr>
        <p:spPr>
          <a:xfrm>
            <a:off x="148247" y="15232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23" name="Rectangle 22">
            <a:extLst>
              <a:ext uri="{FF2B5EF4-FFF2-40B4-BE49-F238E27FC236}">
                <a16:creationId xmlns:a16="http://schemas.microsoft.com/office/drawing/2014/main" id="{2E5A09DC-7F36-3744-87E0-7A24E09F1576}"/>
              </a:ext>
            </a:extLst>
          </p:cNvPr>
          <p:cNvSpPr/>
          <p:nvPr/>
        </p:nvSpPr>
        <p:spPr>
          <a:xfrm>
            <a:off x="4018143" y="152325"/>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84FD1CF1-CD1A-6645-891A-D4338054C029}"/>
              </a:ext>
            </a:extLst>
          </p:cNvPr>
          <p:cNvSpPr/>
          <p:nvPr/>
        </p:nvSpPr>
        <p:spPr>
          <a:xfrm>
            <a:off x="612383" y="2183674"/>
            <a:ext cx="798021" cy="77188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Babies</a:t>
            </a:r>
          </a:p>
        </p:txBody>
      </p:sp>
      <p:sp>
        <p:nvSpPr>
          <p:cNvPr id="19" name="Rectangle 18">
            <a:extLst>
              <a:ext uri="{FF2B5EF4-FFF2-40B4-BE49-F238E27FC236}">
                <a16:creationId xmlns:a16="http://schemas.microsoft.com/office/drawing/2014/main" id="{3A11CD9A-A65B-1444-9814-26C1876399F8}"/>
              </a:ext>
            </a:extLst>
          </p:cNvPr>
          <p:cNvSpPr/>
          <p:nvPr/>
        </p:nvSpPr>
        <p:spPr>
          <a:xfrm>
            <a:off x="2169957" y="2215131"/>
            <a:ext cx="798021" cy="771882"/>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20" name="Straight Arrow Connector 19">
            <a:extLst>
              <a:ext uri="{FF2B5EF4-FFF2-40B4-BE49-F238E27FC236}">
                <a16:creationId xmlns:a16="http://schemas.microsoft.com/office/drawing/2014/main" id="{AC5A71E8-95EE-A343-BDBA-64D3510129F3}"/>
              </a:ext>
            </a:extLst>
          </p:cNvPr>
          <p:cNvCxnSpPr>
            <a:cxnSpLocks/>
          </p:cNvCxnSpPr>
          <p:nvPr/>
        </p:nvCxnSpPr>
        <p:spPr>
          <a:xfrm>
            <a:off x="1493775" y="2601072"/>
            <a:ext cx="592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9B9DB54-E3C1-9E4D-86B5-F4A4EE8C385C}"/>
              </a:ext>
            </a:extLst>
          </p:cNvPr>
          <p:cNvCxnSpPr>
            <a:cxnSpLocks/>
          </p:cNvCxnSpPr>
          <p:nvPr/>
        </p:nvCxnSpPr>
        <p:spPr>
          <a:xfrm>
            <a:off x="1011393" y="2987013"/>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024BF5-F1C4-624F-A074-55561AAA920C}"/>
              </a:ext>
            </a:extLst>
          </p:cNvPr>
          <p:cNvCxnSpPr>
            <a:cxnSpLocks/>
          </p:cNvCxnSpPr>
          <p:nvPr/>
        </p:nvCxnSpPr>
        <p:spPr>
          <a:xfrm>
            <a:off x="2605287" y="2987013"/>
            <a:ext cx="0" cy="51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03ABB7E-382E-794A-8C19-CE0F9F0EFF9F}"/>
              </a:ext>
            </a:extLst>
          </p:cNvPr>
          <p:cNvCxnSpPr>
            <a:cxnSpLocks/>
            <a:stCxn id="19" idx="0"/>
            <a:endCxn id="18" idx="0"/>
          </p:cNvCxnSpPr>
          <p:nvPr/>
        </p:nvCxnSpPr>
        <p:spPr>
          <a:xfrm rot="16200000" flipV="1">
            <a:off x="1774453" y="1420616"/>
            <a:ext cx="31457" cy="1557574"/>
          </a:xfrm>
          <a:prstGeom prst="curvedConnector3">
            <a:avLst>
              <a:gd name="adj1" fmla="val 11966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EF05412-0AE8-974C-92E4-F3173007B5A6}"/>
              </a:ext>
            </a:extLst>
          </p:cNvPr>
          <p:cNvSpPr/>
          <p:nvPr/>
        </p:nvSpPr>
        <p:spPr>
          <a:xfrm>
            <a:off x="1302769" y="1445010"/>
            <a:ext cx="108696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a:t>
            </a:r>
            <a:r>
              <a:rPr lang="en-US" i="1"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27" name="Rectangle 26">
            <a:extLst>
              <a:ext uri="{FF2B5EF4-FFF2-40B4-BE49-F238E27FC236}">
                <a16:creationId xmlns:a16="http://schemas.microsoft.com/office/drawing/2014/main" id="{65F85D72-A785-7E49-ABA2-E03FAA2DB844}"/>
              </a:ext>
            </a:extLst>
          </p:cNvPr>
          <p:cNvSpPr/>
          <p:nvPr/>
        </p:nvSpPr>
        <p:spPr>
          <a:xfrm>
            <a:off x="1467816" y="2261298"/>
            <a:ext cx="644728" cy="646331"/>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a:p>
            <a:pPr algn="ctr"/>
            <a:r>
              <a:rPr lang="en-US" dirty="0">
                <a:solidFill>
                  <a:srgbClr val="000000"/>
                </a:solidFill>
                <a:effectLst/>
                <a:latin typeface="Gill Sans" panose="020B0502020104020203" pitchFamily="34" charset="-79"/>
                <a:cs typeface="Gill Sans" panose="020B0502020104020203" pitchFamily="34" charset="-79"/>
              </a:rPr>
              <a:t>(</a:t>
            </a:r>
            <a:r>
              <a:rPr lang="en-US" i="1"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28" name="Rectangle 27">
            <a:extLst>
              <a:ext uri="{FF2B5EF4-FFF2-40B4-BE49-F238E27FC236}">
                <a16:creationId xmlns:a16="http://schemas.microsoft.com/office/drawing/2014/main" id="{0B11B62C-7271-D14C-BED2-7503D85DF348}"/>
              </a:ext>
            </a:extLst>
          </p:cNvPr>
          <p:cNvSpPr/>
          <p:nvPr/>
        </p:nvSpPr>
        <p:spPr>
          <a:xfrm>
            <a:off x="1018929" y="305966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29" name="Rectangle 28">
            <a:extLst>
              <a:ext uri="{FF2B5EF4-FFF2-40B4-BE49-F238E27FC236}">
                <a16:creationId xmlns:a16="http://schemas.microsoft.com/office/drawing/2014/main" id="{92AADD5F-589B-924C-8679-B09C0115674D}"/>
              </a:ext>
            </a:extLst>
          </p:cNvPr>
          <p:cNvSpPr/>
          <p:nvPr/>
        </p:nvSpPr>
        <p:spPr>
          <a:xfrm>
            <a:off x="2582983" y="305966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pic>
        <p:nvPicPr>
          <p:cNvPr id="45" name="Picture 44">
            <a:extLst>
              <a:ext uri="{FF2B5EF4-FFF2-40B4-BE49-F238E27FC236}">
                <a16:creationId xmlns:a16="http://schemas.microsoft.com/office/drawing/2014/main" id="{7F8E250E-F8C3-BA4A-AB82-4AEFDF57E1D4}"/>
              </a:ext>
            </a:extLst>
          </p:cNvPr>
          <p:cNvPicPr>
            <a:picLocks noChangeAspect="1"/>
          </p:cNvPicPr>
          <p:nvPr/>
        </p:nvPicPr>
        <p:blipFill>
          <a:blip r:embed="rId3"/>
          <a:stretch>
            <a:fillRect/>
          </a:stretch>
        </p:blipFill>
        <p:spPr>
          <a:xfrm>
            <a:off x="5124940" y="3121179"/>
            <a:ext cx="2463800" cy="444500"/>
          </a:xfrm>
          <a:prstGeom prst="rect">
            <a:avLst/>
          </a:prstGeom>
        </p:spPr>
      </p:pic>
      <p:grpSp>
        <p:nvGrpSpPr>
          <p:cNvPr id="46" name="Group 45">
            <a:extLst>
              <a:ext uri="{FF2B5EF4-FFF2-40B4-BE49-F238E27FC236}">
                <a16:creationId xmlns:a16="http://schemas.microsoft.com/office/drawing/2014/main" id="{AAF94582-D413-0040-A169-BE8C28477829}"/>
              </a:ext>
            </a:extLst>
          </p:cNvPr>
          <p:cNvGrpSpPr/>
          <p:nvPr/>
        </p:nvGrpSpPr>
        <p:grpSpPr>
          <a:xfrm>
            <a:off x="1018926" y="4239732"/>
            <a:ext cx="1759163" cy="1560586"/>
            <a:chOff x="4317811" y="5184589"/>
            <a:chExt cx="1759163" cy="1560586"/>
          </a:xfrm>
        </p:grpSpPr>
        <p:sp>
          <p:nvSpPr>
            <p:cNvPr id="47" name="Rectangle 46">
              <a:extLst>
                <a:ext uri="{FF2B5EF4-FFF2-40B4-BE49-F238E27FC236}">
                  <a16:creationId xmlns:a16="http://schemas.microsoft.com/office/drawing/2014/main" id="{B5ECAE39-FE9A-094F-AF75-ED5ADE2D6B10}"/>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48" name="Rectangle 47">
              <a:extLst>
                <a:ext uri="{FF2B5EF4-FFF2-40B4-BE49-F238E27FC236}">
                  <a16:creationId xmlns:a16="http://schemas.microsoft.com/office/drawing/2014/main" id="{61923F8B-B647-6E49-998E-C6B5BC380CCE}"/>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49" name="Rectangle 48">
              <a:extLst>
                <a:ext uri="{FF2B5EF4-FFF2-40B4-BE49-F238E27FC236}">
                  <a16:creationId xmlns:a16="http://schemas.microsoft.com/office/drawing/2014/main" id="{ED24660E-3344-6946-BCD3-32D9436FC270}"/>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50" name="Rectangle 49">
              <a:extLst>
                <a:ext uri="{FF2B5EF4-FFF2-40B4-BE49-F238E27FC236}">
                  <a16:creationId xmlns:a16="http://schemas.microsoft.com/office/drawing/2014/main" id="{1965F76D-991E-234E-A3BD-EDF4087301E2}"/>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51" name="Rectangle 50">
            <a:extLst>
              <a:ext uri="{FF2B5EF4-FFF2-40B4-BE49-F238E27FC236}">
                <a16:creationId xmlns:a16="http://schemas.microsoft.com/office/drawing/2014/main" id="{D341711F-3796-094E-99D7-9EF3A35F0A31}"/>
              </a:ext>
            </a:extLst>
          </p:cNvPr>
          <p:cNvSpPr/>
          <p:nvPr/>
        </p:nvSpPr>
        <p:spPr>
          <a:xfrm>
            <a:off x="3808251" y="4239732"/>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a:t>
            </a:r>
            <a:r>
              <a:rPr lang="en-US" baseline="-25000" dirty="0" err="1">
                <a:solidFill>
                  <a:schemeClr val="tx1"/>
                </a:solidFill>
              </a:rPr>
              <a:t>b</a:t>
            </a:r>
            <a:endParaRPr lang="en-US" baseline="-25000" dirty="0">
              <a:solidFill>
                <a:schemeClr val="tx1"/>
              </a:solidFill>
            </a:endParaRPr>
          </a:p>
        </p:txBody>
      </p:sp>
      <p:sp>
        <p:nvSpPr>
          <p:cNvPr id="52" name="Rectangle 51">
            <a:extLst>
              <a:ext uri="{FF2B5EF4-FFF2-40B4-BE49-F238E27FC236}">
                <a16:creationId xmlns:a16="http://schemas.microsoft.com/office/drawing/2014/main" id="{BEDC7AE5-772C-6649-813C-B2DB78EA746E}"/>
              </a:ext>
            </a:extLst>
          </p:cNvPr>
          <p:cNvSpPr/>
          <p:nvPr/>
        </p:nvSpPr>
        <p:spPr>
          <a:xfrm>
            <a:off x="3800303" y="5025661"/>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a:t>
            </a:r>
            <a:r>
              <a:rPr lang="en-US" baseline="-25000" dirty="0" err="1">
                <a:solidFill>
                  <a:schemeClr val="tx1"/>
                </a:solidFill>
              </a:rPr>
              <a:t>a</a:t>
            </a:r>
            <a:endParaRPr lang="en-US" baseline="-25000" dirty="0">
              <a:solidFill>
                <a:schemeClr val="tx1"/>
              </a:solidFill>
            </a:endParaRPr>
          </a:p>
        </p:txBody>
      </p:sp>
      <p:sp>
        <p:nvSpPr>
          <p:cNvPr id="53" name="Rectangle 52">
            <a:extLst>
              <a:ext uri="{FF2B5EF4-FFF2-40B4-BE49-F238E27FC236}">
                <a16:creationId xmlns:a16="http://schemas.microsoft.com/office/drawing/2014/main" id="{A6B46839-4956-B345-B8BF-B09CDEC20946}"/>
              </a:ext>
            </a:extLst>
          </p:cNvPr>
          <p:cNvSpPr/>
          <p:nvPr/>
        </p:nvSpPr>
        <p:spPr>
          <a:xfrm>
            <a:off x="5565024" y="4239732"/>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a:t>
            </a:r>
            <a:r>
              <a:rPr lang="en-US" dirty="0" err="1">
                <a:solidFill>
                  <a:schemeClr val="tx1"/>
                </a:solidFill>
              </a:rPr>
              <a:t>n</a:t>
            </a:r>
            <a:r>
              <a:rPr lang="en-US" baseline="-25000" dirty="0" err="1">
                <a:solidFill>
                  <a:schemeClr val="tx1"/>
                </a:solidFill>
              </a:rPr>
              <a:t>b</a:t>
            </a:r>
            <a:r>
              <a:rPr lang="en-US" baseline="-25000" dirty="0">
                <a:solidFill>
                  <a:schemeClr val="tx1"/>
                </a:solidFill>
              </a:rPr>
              <a:t>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54" name="Rectangle 53">
            <a:extLst>
              <a:ext uri="{FF2B5EF4-FFF2-40B4-BE49-F238E27FC236}">
                <a16:creationId xmlns:a16="http://schemas.microsoft.com/office/drawing/2014/main" id="{5FD99FBA-D1A6-B648-8E2B-7B5B3B3CEC74}"/>
              </a:ext>
            </a:extLst>
          </p:cNvPr>
          <p:cNvSpPr/>
          <p:nvPr/>
        </p:nvSpPr>
        <p:spPr>
          <a:xfrm>
            <a:off x="5557076" y="5025661"/>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a:t>
            </a:r>
            <a:r>
              <a:rPr lang="en-US" dirty="0" err="1">
                <a:solidFill>
                  <a:schemeClr val="tx1"/>
                </a:solidFill>
              </a:rPr>
              <a:t>n</a:t>
            </a:r>
            <a:r>
              <a:rPr lang="en-US" baseline="-25000" dirty="0" err="1">
                <a:solidFill>
                  <a:schemeClr val="tx1"/>
                </a:solidFill>
              </a:rPr>
              <a:t>b</a:t>
            </a:r>
            <a:r>
              <a:rPr lang="en-US" baseline="-25000" dirty="0">
                <a:solidFill>
                  <a:schemeClr val="tx1"/>
                </a:solidFill>
              </a:rPr>
              <a:t>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55" name="Rectangle 54">
            <a:extLst>
              <a:ext uri="{FF2B5EF4-FFF2-40B4-BE49-F238E27FC236}">
                <a16:creationId xmlns:a16="http://schemas.microsoft.com/office/drawing/2014/main" id="{45651E22-299C-864E-921C-EA7E75411636}"/>
              </a:ext>
            </a:extLst>
          </p:cNvPr>
          <p:cNvSpPr/>
          <p:nvPr/>
        </p:nvSpPr>
        <p:spPr>
          <a:xfrm>
            <a:off x="1735311" y="3668324"/>
            <a:ext cx="407484" cy="461665"/>
          </a:xfrm>
          <a:prstGeom prst="rect">
            <a:avLst/>
          </a:prstGeom>
        </p:spPr>
        <p:txBody>
          <a:bodyPr wrap="none">
            <a:spAutoFit/>
          </a:bodyPr>
          <a:lstStyle/>
          <a:p>
            <a:r>
              <a:rPr lang="en-US" sz="2400" b="1" dirty="0">
                <a:latin typeface="Helvetica" pitchFamily="2" charset="0"/>
              </a:rPr>
              <a:t>A</a:t>
            </a:r>
          </a:p>
        </p:txBody>
      </p:sp>
      <p:sp>
        <p:nvSpPr>
          <p:cNvPr id="56" name="Rectangle 55">
            <a:extLst>
              <a:ext uri="{FF2B5EF4-FFF2-40B4-BE49-F238E27FC236}">
                <a16:creationId xmlns:a16="http://schemas.microsoft.com/office/drawing/2014/main" id="{1A50B574-A769-8644-8246-60194E23CD67}"/>
              </a:ext>
            </a:extLst>
          </p:cNvPr>
          <p:cNvSpPr/>
          <p:nvPr/>
        </p:nvSpPr>
        <p:spPr>
          <a:xfrm>
            <a:off x="4047262" y="3678711"/>
            <a:ext cx="441146"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57" name="Rectangle 56">
            <a:extLst>
              <a:ext uri="{FF2B5EF4-FFF2-40B4-BE49-F238E27FC236}">
                <a16:creationId xmlns:a16="http://schemas.microsoft.com/office/drawing/2014/main" id="{466D8562-6865-1540-8CE9-D4B8E145C3B0}"/>
              </a:ext>
            </a:extLst>
          </p:cNvPr>
          <p:cNvSpPr/>
          <p:nvPr/>
        </p:nvSpPr>
        <p:spPr>
          <a:xfrm>
            <a:off x="6364373" y="3678711"/>
            <a:ext cx="675186"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58" name="Rectangle 57">
            <a:extLst>
              <a:ext uri="{FF2B5EF4-FFF2-40B4-BE49-F238E27FC236}">
                <a16:creationId xmlns:a16="http://schemas.microsoft.com/office/drawing/2014/main" id="{7A2D5B1E-6A32-D343-A0B6-C33B1C23A439}"/>
              </a:ext>
            </a:extLst>
          </p:cNvPr>
          <p:cNvSpPr/>
          <p:nvPr/>
        </p:nvSpPr>
        <p:spPr>
          <a:xfrm>
            <a:off x="3134991" y="4780781"/>
            <a:ext cx="441146" cy="461665"/>
          </a:xfrm>
          <a:prstGeom prst="rect">
            <a:avLst/>
          </a:prstGeom>
        </p:spPr>
        <p:txBody>
          <a:bodyPr wrap="square">
            <a:spAutoFit/>
          </a:bodyPr>
          <a:lstStyle/>
          <a:p>
            <a:r>
              <a:rPr lang="en-US" sz="2400" b="1" dirty="0">
                <a:latin typeface="Helvetica" pitchFamily="2" charset="0"/>
              </a:rPr>
              <a:t>x</a:t>
            </a:r>
          </a:p>
        </p:txBody>
      </p:sp>
      <p:sp>
        <p:nvSpPr>
          <p:cNvPr id="59" name="Rectangle 58">
            <a:extLst>
              <a:ext uri="{FF2B5EF4-FFF2-40B4-BE49-F238E27FC236}">
                <a16:creationId xmlns:a16="http://schemas.microsoft.com/office/drawing/2014/main" id="{3B8E661E-009A-7C46-92FB-83791D6D8DFE}"/>
              </a:ext>
            </a:extLst>
          </p:cNvPr>
          <p:cNvSpPr/>
          <p:nvPr/>
        </p:nvSpPr>
        <p:spPr>
          <a:xfrm>
            <a:off x="4909306" y="4738271"/>
            <a:ext cx="441146" cy="461665"/>
          </a:xfrm>
          <a:prstGeom prst="rect">
            <a:avLst/>
          </a:prstGeom>
        </p:spPr>
        <p:txBody>
          <a:bodyPr wrap="square">
            <a:spAutoFit/>
          </a:bodyPr>
          <a:lstStyle/>
          <a:p>
            <a:r>
              <a:rPr lang="en-US" sz="2400" b="1" dirty="0">
                <a:latin typeface="Helvetica" pitchFamily="2" charset="0"/>
              </a:rPr>
              <a:t>=</a:t>
            </a:r>
          </a:p>
        </p:txBody>
      </p:sp>
      <p:sp>
        <p:nvSpPr>
          <p:cNvPr id="30" name="Rectangle 29">
            <a:extLst>
              <a:ext uri="{FF2B5EF4-FFF2-40B4-BE49-F238E27FC236}">
                <a16:creationId xmlns:a16="http://schemas.microsoft.com/office/drawing/2014/main" id="{9454F323-3E84-D345-B022-F55CCA2DEC06}"/>
              </a:ext>
            </a:extLst>
          </p:cNvPr>
          <p:cNvSpPr/>
          <p:nvPr/>
        </p:nvSpPr>
        <p:spPr>
          <a:xfrm>
            <a:off x="236912" y="6164976"/>
            <a:ext cx="9093064" cy="523220"/>
          </a:xfrm>
          <a:prstGeom prst="rect">
            <a:avLst/>
          </a:prstGeom>
        </p:spPr>
        <p:txBody>
          <a:bodyPr wrap="square">
            <a:spAutoFit/>
          </a:bodyPr>
          <a:lstStyle/>
          <a:p>
            <a:pPr algn="ctr"/>
            <a:r>
              <a:rPr lang="en-US" sz="2800" b="1" dirty="0">
                <a:solidFill>
                  <a:srgbClr val="FF0000"/>
                </a:solidFill>
              </a:rPr>
              <a:t>Population growth will depend on population structure!</a:t>
            </a:r>
          </a:p>
        </p:txBody>
      </p:sp>
    </p:spTree>
    <p:extLst>
      <p:ext uri="{BB962C8B-B14F-4D97-AF65-F5344CB8AC3E}">
        <p14:creationId xmlns:p14="http://schemas.microsoft.com/office/powerpoint/2010/main" val="284818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599089" y="520262"/>
            <a:ext cx="7840373" cy="1325563"/>
          </a:xfrm>
        </p:spPr>
        <p:txBody>
          <a:bodyPr>
            <a:normAutofit/>
          </a:bodyPr>
          <a:lstStyle/>
          <a:p>
            <a:pPr algn="ctr"/>
            <a:r>
              <a:rPr lang="en-US" sz="3200" dirty="0">
                <a:latin typeface="Helvetica" pitchFamily="2" charset="0"/>
              </a:rPr>
              <a:t>Compartmental</a:t>
            </a:r>
            <a:r>
              <a:rPr lang="en-US" sz="3200" b="1" dirty="0"/>
              <a:t>/Mechanistic/Mathematical/Dynamical Models</a:t>
            </a:r>
            <a:endParaRPr lang="en-US" sz="3200" dirty="0"/>
          </a:p>
        </p:txBody>
      </p:sp>
    </p:spTree>
    <p:extLst>
      <p:ext uri="{BB962C8B-B14F-4D97-AF65-F5344CB8AC3E}">
        <p14:creationId xmlns:p14="http://schemas.microsoft.com/office/powerpoint/2010/main" val="3416791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628650" y="-166888"/>
            <a:ext cx="7886700" cy="1325563"/>
          </a:xfrm>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a:xfrm>
            <a:off x="628650" y="1158675"/>
            <a:ext cx="7886700" cy="4351338"/>
          </a:xfrm>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800" i="1" dirty="0">
              <a:solidFill>
                <a:srgbClr val="0070C0"/>
              </a:solidFill>
            </a:endParaRPr>
          </a:p>
          <a:p>
            <a:pPr marL="0" indent="0">
              <a:buNone/>
            </a:pPr>
            <a:endParaRPr lang="en-US" sz="10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br>
              <a:rPr lang="en-US" sz="2800" dirty="0">
                <a:solidFill>
                  <a:srgbClr val="0070C0"/>
                </a:solidFill>
              </a:rPr>
            </a:br>
            <a:endParaRPr lang="en-US" sz="10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p>
          <a:p>
            <a:pPr marL="0" indent="0">
              <a:buNone/>
            </a:pPr>
            <a:endParaRPr lang="en-US" sz="1000" i="1" dirty="0">
              <a:solidFill>
                <a:srgbClr val="0070C0"/>
              </a:solidFill>
            </a:endParaRPr>
          </a:p>
          <a:p>
            <a:r>
              <a:rPr lang="en-US" sz="2800" dirty="0"/>
              <a:t>Structured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structurés</a:t>
            </a:r>
            <a:r>
              <a:rPr lang="en-US" sz="2800" i="1" dirty="0">
                <a:solidFill>
                  <a:srgbClr val="0070C0"/>
                </a:solidFill>
              </a:rPr>
              <a:t>.</a:t>
            </a:r>
            <a:endParaRPr lang="en-US" sz="2800" dirty="0">
              <a:solidFill>
                <a:srgbClr val="0070C0"/>
              </a:solidFill>
            </a:endParaRPr>
          </a:p>
          <a:p>
            <a:pPr marL="0" indent="0">
              <a:buNone/>
            </a:pP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910021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628650" y="608480"/>
            <a:ext cx="7886700" cy="1325563"/>
          </a:xfrm>
        </p:spPr>
        <p:txBody>
          <a:bodyPr/>
          <a:lstStyle/>
          <a:p>
            <a:pPr algn="ctr"/>
            <a:r>
              <a:rPr lang="en-US" b="1" dirty="0"/>
              <a:t>How do we modify a basic population model to make it structured?</a:t>
            </a:r>
          </a:p>
        </p:txBody>
      </p:sp>
      <p:pic>
        <p:nvPicPr>
          <p:cNvPr id="8194" name="Picture 2" descr="checkin Memes &amp; GIFs - Imgflip">
            <a:extLst>
              <a:ext uri="{FF2B5EF4-FFF2-40B4-BE49-F238E27FC236}">
                <a16:creationId xmlns:a16="http://schemas.microsoft.com/office/drawing/2014/main" id="{84B7DAB6-5B30-1807-3D0B-DE2A85D19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062" y="3694783"/>
            <a:ext cx="4348925" cy="28940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E867B44-8B36-573D-5906-3FAB85CE0896}"/>
              </a:ext>
            </a:extLst>
          </p:cNvPr>
          <p:cNvSpPr txBox="1">
            <a:spLocks/>
          </p:cNvSpPr>
          <p:nvPr/>
        </p:nvSpPr>
        <p:spPr>
          <a:xfrm>
            <a:off x="769175" y="210343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lgn="ctr">
              <a:buFontTx/>
              <a:buChar char="-"/>
            </a:pPr>
            <a:r>
              <a:rPr lang="en-US" b="1" dirty="0"/>
              <a:t>Two compartments (adults and babies)</a:t>
            </a:r>
          </a:p>
          <a:p>
            <a:pPr marL="457200" indent="-457200" algn="ctr">
              <a:buFontTx/>
              <a:buChar char="-"/>
            </a:pPr>
            <a:r>
              <a:rPr lang="en-US" b="1" dirty="0"/>
              <a:t>Vector/matrix of values</a:t>
            </a:r>
          </a:p>
        </p:txBody>
      </p:sp>
    </p:spTree>
    <p:extLst>
      <p:ext uri="{BB962C8B-B14F-4D97-AF65-F5344CB8AC3E}">
        <p14:creationId xmlns:p14="http://schemas.microsoft.com/office/powerpoint/2010/main" val="9190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972193" y="133515"/>
            <a:ext cx="7886700" cy="1325563"/>
          </a:xfrm>
        </p:spPr>
        <p:txBody>
          <a:bodyPr>
            <a:noAutofit/>
          </a:bodyPr>
          <a:lstStyle/>
          <a:p>
            <a:r>
              <a:rPr lang="en-US" sz="3600" b="1" dirty="0">
                <a:latin typeface="Helvetica" pitchFamily="2" charset="0"/>
              </a:rPr>
              <a:t>3. Two-population model</a:t>
            </a:r>
            <a:br>
              <a:rPr lang="en-US" sz="3600" b="1" dirty="0">
                <a:latin typeface="Helvetica" pitchFamily="2" charset="0"/>
              </a:rPr>
            </a:br>
            <a:r>
              <a:rPr lang="en-US" sz="3600" b="1" dirty="0">
                <a:solidFill>
                  <a:srgbClr val="0070C0"/>
                </a:solidFill>
                <a:latin typeface="Helvetica" pitchFamily="2" charset="0"/>
              </a:rPr>
              <a:t>3. </a:t>
            </a:r>
            <a:r>
              <a:rPr lang="en-US" sz="3600" b="1" dirty="0" err="1">
                <a:solidFill>
                  <a:srgbClr val="0070C0"/>
                </a:solidFill>
                <a:latin typeface="Helvetica" pitchFamily="2" charset="0"/>
              </a:rPr>
              <a:t>modèles</a:t>
            </a:r>
            <a:r>
              <a:rPr lang="en-US" sz="3600" b="1" dirty="0">
                <a:solidFill>
                  <a:srgbClr val="0070C0"/>
                </a:solidFill>
                <a:latin typeface="Helvetica" pitchFamily="2" charset="0"/>
              </a:rPr>
              <a:t> de deux populations</a:t>
            </a:r>
            <a:br>
              <a:rPr lang="en-US" sz="3600" dirty="0">
                <a:latin typeface="Helvetica" pitchFamily="2" charset="0"/>
              </a:rPr>
            </a:br>
            <a:endParaRPr lang="en-US" sz="3600" dirty="0">
              <a:latin typeface="Helvetica" pitchFamily="2" charset="0"/>
            </a:endParaRPr>
          </a:p>
        </p:txBody>
      </p:sp>
      <p:pic>
        <p:nvPicPr>
          <p:cNvPr id="6" name="Picture 5">
            <a:extLst>
              <a:ext uri="{FF2B5EF4-FFF2-40B4-BE49-F238E27FC236}">
                <a16:creationId xmlns:a16="http://schemas.microsoft.com/office/drawing/2014/main" id="{92BED2B4-B317-C146-92E4-47EA5E679D75}"/>
              </a:ext>
            </a:extLst>
          </p:cNvPr>
          <p:cNvPicPr>
            <a:picLocks noChangeAspect="1"/>
          </p:cNvPicPr>
          <p:nvPr/>
        </p:nvPicPr>
        <p:blipFill>
          <a:blip r:embed="rId3"/>
          <a:stretch>
            <a:fillRect/>
          </a:stretch>
        </p:blipFill>
        <p:spPr>
          <a:xfrm>
            <a:off x="1203268" y="95522"/>
            <a:ext cx="685800" cy="736600"/>
          </a:xfrm>
          <a:prstGeom prst="rect">
            <a:avLst/>
          </a:prstGeom>
        </p:spPr>
      </p:pic>
      <p:pic>
        <p:nvPicPr>
          <p:cNvPr id="7" name="Picture 6">
            <a:extLst>
              <a:ext uri="{FF2B5EF4-FFF2-40B4-BE49-F238E27FC236}">
                <a16:creationId xmlns:a16="http://schemas.microsoft.com/office/drawing/2014/main" id="{14D50B07-F4AA-E44E-A037-A140DAC3BFA5}"/>
              </a:ext>
            </a:extLst>
          </p:cNvPr>
          <p:cNvPicPr>
            <a:picLocks noChangeAspect="1"/>
          </p:cNvPicPr>
          <p:nvPr/>
        </p:nvPicPr>
        <p:blipFill>
          <a:blip r:embed="rId4"/>
          <a:stretch>
            <a:fillRect/>
          </a:stretch>
        </p:blipFill>
        <p:spPr>
          <a:xfrm>
            <a:off x="0" y="0"/>
            <a:ext cx="1286633" cy="854625"/>
          </a:xfrm>
          <a:prstGeom prst="rect">
            <a:avLst/>
          </a:prstGeom>
        </p:spPr>
      </p:pic>
    </p:spTree>
    <p:extLst>
      <p:ext uri="{BB962C8B-B14F-4D97-AF65-F5344CB8AC3E}">
        <p14:creationId xmlns:p14="http://schemas.microsoft.com/office/powerpoint/2010/main" val="33936224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D4EFC-F70B-6C4B-9290-4B5C103F827A}"/>
              </a:ext>
            </a:extLst>
          </p:cNvPr>
          <p:cNvSpPr/>
          <p:nvPr/>
        </p:nvSpPr>
        <p:spPr>
          <a:xfrm>
            <a:off x="602672" y="3429000"/>
            <a:ext cx="7938656" cy="2246769"/>
          </a:xfrm>
          <a:prstGeom prst="rect">
            <a:avLst/>
          </a:prstGeom>
        </p:spPr>
        <p:txBody>
          <a:bodyPr wrap="square">
            <a:spAutoFit/>
          </a:bodyPr>
          <a:lstStyle/>
          <a:p>
            <a:pPr algn="ctr"/>
            <a:r>
              <a:rPr lang="en-US" sz="2800" b="1" dirty="0">
                <a:effectLst/>
                <a:latin typeface="Helvetica" pitchFamily="2" charset="0"/>
              </a:rPr>
              <a:t>How does the population of fossa regulate the population of lemurs in </a:t>
            </a:r>
            <a:r>
              <a:rPr lang="en-US" sz="2800" b="1" dirty="0" err="1">
                <a:effectLst/>
                <a:latin typeface="Helvetica" pitchFamily="2" charset="0"/>
              </a:rPr>
              <a:t>Ranomafana</a:t>
            </a:r>
            <a:r>
              <a:rPr lang="en-US" sz="2800" b="1" dirty="0">
                <a:effectLst/>
                <a:latin typeface="Helvetica" pitchFamily="2" charset="0"/>
              </a:rPr>
              <a:t>?</a:t>
            </a:r>
          </a:p>
          <a:p>
            <a:pPr algn="ctr"/>
            <a:br>
              <a:rPr lang="en-US" sz="2800" b="1" dirty="0">
                <a:solidFill>
                  <a:srgbClr val="0365C0"/>
                </a:solidFill>
                <a:effectLst/>
                <a:latin typeface="Helvetica" pitchFamily="2" charset="0"/>
              </a:rPr>
            </a:br>
            <a:r>
              <a:rPr lang="en-US" sz="2800" i="1" dirty="0">
                <a:solidFill>
                  <a:srgbClr val="0365C0"/>
                </a:solidFill>
                <a:effectLst/>
                <a:latin typeface="Helvetica" pitchFamily="2" charset="0"/>
              </a:rPr>
              <a:t>Comment la population de “fossa” </a:t>
            </a:r>
            <a:r>
              <a:rPr lang="en-US" sz="2800" i="1" dirty="0" err="1">
                <a:solidFill>
                  <a:srgbClr val="0365C0"/>
                </a:solidFill>
                <a:effectLst/>
                <a:latin typeface="Helvetica" pitchFamily="2" charset="0"/>
              </a:rPr>
              <a:t>régule</a:t>
            </a:r>
            <a:r>
              <a:rPr lang="en-US" sz="2800" i="1" dirty="0">
                <a:solidFill>
                  <a:srgbClr val="0365C0"/>
                </a:solidFill>
                <a:effectLst/>
                <a:latin typeface="Helvetica" pitchFamily="2" charset="0"/>
              </a:rPr>
              <a:t> la population de </a:t>
            </a:r>
            <a:r>
              <a:rPr lang="en-US" sz="2800" i="1" dirty="0" err="1">
                <a:solidFill>
                  <a:srgbClr val="0365C0"/>
                </a:solidFill>
                <a:effectLst/>
                <a:latin typeface="Helvetica" pitchFamily="2" charset="0"/>
              </a:rPr>
              <a:t>lemuriens</a:t>
            </a:r>
            <a:r>
              <a:rPr lang="en-US" sz="2800" i="1" dirty="0">
                <a:solidFill>
                  <a:srgbClr val="0365C0"/>
                </a:solidFill>
                <a:effectLst/>
                <a:latin typeface="Helvetica" pitchFamily="2" charset="0"/>
              </a:rPr>
              <a:t> </a:t>
            </a:r>
            <a:r>
              <a:rPr lang="en-US" sz="2800" i="1" dirty="0" err="1">
                <a:solidFill>
                  <a:srgbClr val="0365C0"/>
                </a:solidFill>
                <a:effectLst/>
                <a:latin typeface="Helvetica" pitchFamily="2" charset="0"/>
              </a:rPr>
              <a:t>à</a:t>
            </a:r>
            <a:r>
              <a:rPr lang="en-US" sz="2800" i="1" dirty="0">
                <a:solidFill>
                  <a:srgbClr val="0365C0"/>
                </a:solidFill>
                <a:effectLst/>
                <a:latin typeface="Helvetica" pitchFamily="2" charset="0"/>
              </a:rPr>
              <a:t> </a:t>
            </a:r>
            <a:r>
              <a:rPr lang="en-US" sz="2800" i="1" dirty="0" err="1">
                <a:solidFill>
                  <a:srgbClr val="0365C0"/>
                </a:solidFill>
                <a:effectLst/>
                <a:latin typeface="Helvetica" pitchFamily="2" charset="0"/>
              </a:rPr>
              <a:t>Ranomafana</a:t>
            </a:r>
            <a:r>
              <a:rPr lang="en-US" sz="2800" i="1" dirty="0">
                <a:solidFill>
                  <a:srgbClr val="0365C0"/>
                </a:solidFill>
                <a:effectLst/>
                <a:latin typeface="Helvetica" pitchFamily="2" charset="0"/>
              </a:rPr>
              <a:t>?</a:t>
            </a:r>
            <a:endParaRPr lang="en-US" sz="2800" dirty="0">
              <a:solidFill>
                <a:srgbClr val="0365C0"/>
              </a:solidFill>
              <a:effectLst/>
              <a:latin typeface="Helvetica" pitchFamily="2" charset="0"/>
            </a:endParaRPr>
          </a:p>
        </p:txBody>
      </p: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9" name="Rectangle 8">
            <a:extLst>
              <a:ext uri="{FF2B5EF4-FFF2-40B4-BE49-F238E27FC236}">
                <a16:creationId xmlns:a16="http://schemas.microsoft.com/office/drawing/2014/main" id="{9DB04B74-4AAE-A04C-B578-548A5722375F}"/>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9812103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0CA87B8D-43B3-0D45-AB4E-4089118600C5}"/>
              </a:ext>
            </a:extLst>
          </p:cNvPr>
          <p:cNvSpPr/>
          <p:nvPr/>
        </p:nvSpPr>
        <p:spPr>
          <a:xfrm>
            <a:off x="839592" y="4485396"/>
            <a:ext cx="1163781" cy="1180407"/>
          </a:xfrm>
          <a:prstGeom prst="rect">
            <a:avLst/>
          </a:prstGeom>
          <a:gradFill flip="none" rotWithShape="1">
            <a:gsLst>
              <a:gs pos="0">
                <a:srgbClr val="700503"/>
              </a:gs>
              <a:gs pos="50000">
                <a:srgbClr val="FF0000">
                  <a:shade val="67500"/>
                  <a:satMod val="115000"/>
                </a:srgbClr>
              </a:gs>
              <a:gs pos="100000">
                <a:srgbClr val="F0CECD"/>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a:gradFill flip="none" rotWithShape="1">
            <a:gsLst>
              <a:gs pos="0">
                <a:srgbClr val="102141"/>
              </a:gs>
              <a:gs pos="50000">
                <a:schemeClr val="accent1"/>
              </a:gs>
              <a:gs pos="100000">
                <a:srgbClr val="B2ECE7"/>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sp>
        <p:nvSpPr>
          <p:cNvPr id="22" name="Rectangle 21">
            <a:extLst>
              <a:ext uri="{FF2B5EF4-FFF2-40B4-BE49-F238E27FC236}">
                <a16:creationId xmlns:a16="http://schemas.microsoft.com/office/drawing/2014/main" id="{A82EE3DC-FF38-DF48-81A3-C39F565CD12A}"/>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2545153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0CA87B8D-43B3-0D45-AB4E-4089118600C5}"/>
              </a:ext>
            </a:extLst>
          </p:cNvPr>
          <p:cNvSpPr/>
          <p:nvPr/>
        </p:nvSpPr>
        <p:spPr>
          <a:xfrm>
            <a:off x="839592" y="4485396"/>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sp>
        <p:nvSpPr>
          <p:cNvPr id="22" name="Rectangle 21">
            <a:extLst>
              <a:ext uri="{FF2B5EF4-FFF2-40B4-BE49-F238E27FC236}">
                <a16:creationId xmlns:a16="http://schemas.microsoft.com/office/drawing/2014/main" id="{A82EE3DC-FF38-DF48-81A3-C39F565CD12A}"/>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a:t>
            </a:r>
            <a:r>
              <a:rPr lang="en-US" b="1" dirty="0">
                <a:solidFill>
                  <a:srgbClr val="FF0000"/>
                </a:solidFill>
                <a:latin typeface="Helvetica Light" panose="020B0403020202020204" pitchFamily="34" charset="0"/>
              </a:rPr>
              <a:t> 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2483082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455652" y="3369426"/>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08D3F66-A4CB-CA49-A873-9CFFD7FBE318}"/>
              </a:ext>
            </a:extLst>
          </p:cNvPr>
          <p:cNvCxnSpPr>
            <a:cxnSpLocks/>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018601C-97CC-1148-A36D-B1D6321CBD80}"/>
              </a:ext>
            </a:extLst>
          </p:cNvPr>
          <p:cNvSpPr/>
          <p:nvPr/>
        </p:nvSpPr>
        <p:spPr>
          <a:xfrm>
            <a:off x="115160" y="4072275"/>
            <a:ext cx="1942776" cy="615553"/>
          </a:xfrm>
          <a:prstGeom prst="rect">
            <a:avLst/>
          </a:prstGeom>
        </p:spPr>
        <p:txBody>
          <a:bodyPr wrap="none">
            <a:spAutoFit/>
          </a:bodyPr>
          <a:lstStyle/>
          <a:p>
            <a:r>
              <a:rPr lang="en-US" dirty="0"/>
              <a:t>fossa reproduction</a:t>
            </a:r>
          </a:p>
          <a:p>
            <a:r>
              <a:rPr lang="en-US" sz="1600" i="1" dirty="0">
                <a:solidFill>
                  <a:srgbClr val="FF0000"/>
                </a:solidFill>
              </a:rPr>
              <a:t> </a:t>
            </a:r>
          </a:p>
        </p:txBody>
      </p:sp>
      <p:sp>
        <p:nvSpPr>
          <p:cNvPr id="17" name="Rectangle 16">
            <a:extLst>
              <a:ext uri="{FF2B5EF4-FFF2-40B4-BE49-F238E27FC236}">
                <a16:creationId xmlns:a16="http://schemas.microsoft.com/office/drawing/2014/main" id="{F578A630-CD6A-5442-BC21-00C92D73D8EB}"/>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8" name="Curved Connector 17">
            <a:extLst>
              <a:ext uri="{FF2B5EF4-FFF2-40B4-BE49-F238E27FC236}">
                <a16:creationId xmlns:a16="http://schemas.microsoft.com/office/drawing/2014/main" id="{EBAB4DA0-7280-3D45-AC97-2B0B587F822A}"/>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70B4971-8C6A-5142-A338-C32E441C2FCF}"/>
              </a:ext>
            </a:extLst>
          </p:cNvPr>
          <p:cNvSpPr/>
          <p:nvPr/>
        </p:nvSpPr>
        <p:spPr>
          <a:xfrm>
            <a:off x="1487491" y="6235531"/>
            <a:ext cx="1259704" cy="369332"/>
          </a:xfrm>
          <a:prstGeom prst="rect">
            <a:avLst/>
          </a:prstGeom>
        </p:spPr>
        <p:txBody>
          <a:bodyPr wrap="none">
            <a:spAutoFit/>
          </a:bodyPr>
          <a:lstStyle/>
          <a:p>
            <a:r>
              <a:rPr lang="en-US" dirty="0"/>
              <a:t>fossa death</a:t>
            </a:r>
          </a:p>
        </p:txBody>
      </p:sp>
    </p:spTree>
    <p:extLst>
      <p:ext uri="{BB962C8B-B14F-4D97-AF65-F5344CB8AC3E}">
        <p14:creationId xmlns:p14="http://schemas.microsoft.com/office/powerpoint/2010/main" val="4212385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455652" y="3369426"/>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08D3F66-A4CB-CA49-A873-9CFFD7FBE318}"/>
              </a:ext>
            </a:extLst>
          </p:cNvPr>
          <p:cNvCxnSpPr>
            <a:cxnSpLocks/>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0F2FBC27-7FE8-3C4A-BE33-7DC46FC6E212}"/>
              </a:ext>
            </a:extLst>
          </p:cNvPr>
          <p:cNvCxnSpPr>
            <a:cxnSpLocks/>
          </p:cNvCxnSpPr>
          <p:nvPr/>
        </p:nvCxnSpPr>
        <p:spPr>
          <a:xfrm flipH="1">
            <a:off x="1647444" y="2902217"/>
            <a:ext cx="648182" cy="1901249"/>
          </a:xfrm>
          <a:prstGeom prst="curvedConnector4">
            <a:avLst>
              <a:gd name="adj1" fmla="val -150690"/>
              <a:gd name="adj2" fmla="val 9962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E158398-99DC-CA45-8C25-A1CB18BEBA53}"/>
              </a:ext>
            </a:extLst>
          </p:cNvPr>
          <p:cNvSpPr/>
          <p:nvPr/>
        </p:nvSpPr>
        <p:spPr>
          <a:xfrm>
            <a:off x="115160" y="4072275"/>
            <a:ext cx="2744662" cy="615553"/>
          </a:xfrm>
          <a:prstGeom prst="rect">
            <a:avLst/>
          </a:prstGeom>
        </p:spPr>
        <p:txBody>
          <a:bodyPr wrap="none">
            <a:spAutoFit/>
          </a:bodyPr>
          <a:lstStyle/>
          <a:p>
            <a:r>
              <a:rPr lang="en-US" dirty="0"/>
              <a:t>fossa reproduction</a:t>
            </a:r>
          </a:p>
          <a:p>
            <a:r>
              <a:rPr lang="en-US" sz="1600" i="1" dirty="0">
                <a:solidFill>
                  <a:srgbClr val="FF0000"/>
                </a:solidFill>
              </a:rPr>
              <a:t>(depends on lemur population)</a:t>
            </a:r>
          </a:p>
        </p:txBody>
      </p:sp>
      <p:sp>
        <p:nvSpPr>
          <p:cNvPr id="19" name="Rectangle 18">
            <a:extLst>
              <a:ext uri="{FF2B5EF4-FFF2-40B4-BE49-F238E27FC236}">
                <a16:creationId xmlns:a16="http://schemas.microsoft.com/office/drawing/2014/main" id="{B558F1EE-38FB-5241-9539-0439B68E1652}"/>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20" name="Curved Connector 19">
            <a:extLst>
              <a:ext uri="{FF2B5EF4-FFF2-40B4-BE49-F238E27FC236}">
                <a16:creationId xmlns:a16="http://schemas.microsoft.com/office/drawing/2014/main" id="{9E9D9C6A-17CA-A34B-AB03-C144B1F7DECD}"/>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9D0322A-E14F-B64F-96CC-148C4EB44EBA}"/>
              </a:ext>
            </a:extLst>
          </p:cNvPr>
          <p:cNvSpPr/>
          <p:nvPr/>
        </p:nvSpPr>
        <p:spPr>
          <a:xfrm>
            <a:off x="1487491" y="6235531"/>
            <a:ext cx="1259704" cy="369332"/>
          </a:xfrm>
          <a:prstGeom prst="rect">
            <a:avLst/>
          </a:prstGeom>
        </p:spPr>
        <p:txBody>
          <a:bodyPr wrap="none">
            <a:spAutoFit/>
          </a:bodyPr>
          <a:lstStyle/>
          <a:p>
            <a:r>
              <a:rPr lang="en-US" dirty="0"/>
              <a:t>fossa death</a:t>
            </a:r>
          </a:p>
        </p:txBody>
      </p:sp>
    </p:spTree>
    <p:extLst>
      <p:ext uri="{BB962C8B-B14F-4D97-AF65-F5344CB8AC3E}">
        <p14:creationId xmlns:p14="http://schemas.microsoft.com/office/powerpoint/2010/main" val="8345646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urved Connector 21">
            <a:extLst>
              <a:ext uri="{FF2B5EF4-FFF2-40B4-BE49-F238E27FC236}">
                <a16:creationId xmlns:a16="http://schemas.microsoft.com/office/drawing/2014/main" id="{BDECDD97-12C3-724D-8965-E99C4F5E2696}"/>
              </a:ext>
            </a:extLst>
          </p:cNvPr>
          <p:cNvCxnSpPr>
            <a:cxnSpLocks/>
          </p:cNvCxnSpPr>
          <p:nvPr/>
        </p:nvCxnSpPr>
        <p:spPr>
          <a:xfrm flipH="1">
            <a:off x="1647444" y="2902217"/>
            <a:ext cx="648182" cy="1901249"/>
          </a:xfrm>
          <a:prstGeom prst="curvedConnector4">
            <a:avLst>
              <a:gd name="adj1" fmla="val -150690"/>
              <a:gd name="adj2" fmla="val 9962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455652" y="3369426"/>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9F3910C-DD80-B546-8FCF-63622C9FA9DB}"/>
              </a:ext>
            </a:extLst>
          </p:cNvPr>
          <p:cNvSpPr/>
          <p:nvPr/>
        </p:nvSpPr>
        <p:spPr>
          <a:xfrm>
            <a:off x="1501156" y="3632033"/>
            <a:ext cx="3149105" cy="338554"/>
          </a:xfrm>
          <a:prstGeom prst="rect">
            <a:avLst/>
          </a:prstGeom>
          <a:solidFill>
            <a:schemeClr val="bg1"/>
          </a:solidFill>
        </p:spPr>
        <p:txBody>
          <a:bodyPr wrap="square">
            <a:spAutoFit/>
          </a:bodyPr>
          <a:lstStyle/>
          <a:p>
            <a:r>
              <a:rPr lang="en-US" sz="1600" i="1" dirty="0">
                <a:solidFill>
                  <a:srgbClr val="FF0000"/>
                </a:solidFill>
              </a:rPr>
              <a:t>(depends on fossa population)</a:t>
            </a:r>
          </a:p>
        </p:txBody>
      </p:sp>
      <p:cxnSp>
        <p:nvCxnSpPr>
          <p:cNvPr id="16" name="Curved Connector 15">
            <a:extLst>
              <a:ext uri="{FF2B5EF4-FFF2-40B4-BE49-F238E27FC236}">
                <a16:creationId xmlns:a16="http://schemas.microsoft.com/office/drawing/2014/main" id="{252613DB-33D4-3941-ACD5-93B7D209400A}"/>
              </a:ext>
            </a:extLst>
          </p:cNvPr>
          <p:cNvCxnSpPr>
            <a:cxnSpLocks/>
            <a:stCxn id="5" idx="0"/>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14C868-BD5F-CD4B-B8DD-AF7C3207582C}"/>
              </a:ext>
            </a:extLst>
          </p:cNvPr>
          <p:cNvSpPr/>
          <p:nvPr/>
        </p:nvSpPr>
        <p:spPr>
          <a:xfrm>
            <a:off x="115160" y="4072275"/>
            <a:ext cx="2744662" cy="615553"/>
          </a:xfrm>
          <a:prstGeom prst="rect">
            <a:avLst/>
          </a:prstGeom>
        </p:spPr>
        <p:txBody>
          <a:bodyPr wrap="none">
            <a:spAutoFit/>
          </a:bodyPr>
          <a:lstStyle/>
          <a:p>
            <a:r>
              <a:rPr lang="en-US" dirty="0"/>
              <a:t>fossa reproduction</a:t>
            </a:r>
          </a:p>
          <a:p>
            <a:r>
              <a:rPr lang="en-US" sz="1600" i="1" dirty="0">
                <a:solidFill>
                  <a:srgbClr val="FF0000"/>
                </a:solidFill>
              </a:rPr>
              <a:t>(depends on lemur population)</a:t>
            </a:r>
          </a:p>
        </p:txBody>
      </p:sp>
      <p:cxnSp>
        <p:nvCxnSpPr>
          <p:cNvPr id="56" name="Curved Connector 55">
            <a:extLst>
              <a:ext uri="{FF2B5EF4-FFF2-40B4-BE49-F238E27FC236}">
                <a16:creationId xmlns:a16="http://schemas.microsoft.com/office/drawing/2014/main" id="{BD5A85E7-B2FB-4C4F-9471-D0FFCA2FF276}"/>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38035A2-724D-5246-B650-4A32572A0F17}"/>
              </a:ext>
            </a:extLst>
          </p:cNvPr>
          <p:cNvSpPr/>
          <p:nvPr/>
        </p:nvSpPr>
        <p:spPr>
          <a:xfrm>
            <a:off x="1487491" y="6235531"/>
            <a:ext cx="1259704" cy="369332"/>
          </a:xfrm>
          <a:prstGeom prst="rect">
            <a:avLst/>
          </a:prstGeom>
        </p:spPr>
        <p:txBody>
          <a:bodyPr wrap="none">
            <a:spAutoFit/>
          </a:bodyPr>
          <a:lstStyle/>
          <a:p>
            <a:r>
              <a:rPr lang="en-US" dirty="0"/>
              <a:t>fossa death</a:t>
            </a:r>
          </a:p>
        </p:txBody>
      </p:sp>
      <p:cxnSp>
        <p:nvCxnSpPr>
          <p:cNvPr id="69" name="Curved Connector 68">
            <a:extLst>
              <a:ext uri="{FF2B5EF4-FFF2-40B4-BE49-F238E27FC236}">
                <a16:creationId xmlns:a16="http://schemas.microsoft.com/office/drawing/2014/main" id="{134B87A3-9AD8-9B4C-B084-123E6B1327A0}"/>
              </a:ext>
            </a:extLst>
          </p:cNvPr>
          <p:cNvCxnSpPr>
            <a:cxnSpLocks/>
          </p:cNvCxnSpPr>
          <p:nvPr/>
        </p:nvCxnSpPr>
        <p:spPr>
          <a:xfrm flipH="1" flipV="1">
            <a:off x="1268553" y="3766782"/>
            <a:ext cx="547722" cy="2067922"/>
          </a:xfrm>
          <a:prstGeom prst="curvedConnector5">
            <a:avLst>
              <a:gd name="adj1" fmla="val 328579"/>
              <a:gd name="adj2" fmla="val 114475"/>
              <a:gd name="adj3" fmla="val 13263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106" name="Rectangle 105">
            <a:extLst>
              <a:ext uri="{FF2B5EF4-FFF2-40B4-BE49-F238E27FC236}">
                <a16:creationId xmlns:a16="http://schemas.microsoft.com/office/drawing/2014/main" id="{55F6073B-AEFF-5A43-9EDC-C8EE55AD8398}"/>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826396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urved Connector 21">
            <a:extLst>
              <a:ext uri="{FF2B5EF4-FFF2-40B4-BE49-F238E27FC236}">
                <a16:creationId xmlns:a16="http://schemas.microsoft.com/office/drawing/2014/main" id="{BDECDD97-12C3-724D-8965-E99C4F5E2696}"/>
              </a:ext>
            </a:extLst>
          </p:cNvPr>
          <p:cNvCxnSpPr>
            <a:cxnSpLocks/>
          </p:cNvCxnSpPr>
          <p:nvPr/>
        </p:nvCxnSpPr>
        <p:spPr>
          <a:xfrm flipH="1">
            <a:off x="1647444" y="2902217"/>
            <a:ext cx="648182" cy="1901249"/>
          </a:xfrm>
          <a:prstGeom prst="curvedConnector4">
            <a:avLst>
              <a:gd name="adj1" fmla="val -150690"/>
              <a:gd name="adj2" fmla="val 9962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455652" y="3369426"/>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9F3910C-DD80-B546-8FCF-63622C9FA9DB}"/>
              </a:ext>
            </a:extLst>
          </p:cNvPr>
          <p:cNvSpPr/>
          <p:nvPr/>
        </p:nvSpPr>
        <p:spPr>
          <a:xfrm>
            <a:off x="1501156" y="3632033"/>
            <a:ext cx="3149105" cy="338554"/>
          </a:xfrm>
          <a:prstGeom prst="rect">
            <a:avLst/>
          </a:prstGeom>
          <a:solidFill>
            <a:schemeClr val="bg1"/>
          </a:solidFill>
        </p:spPr>
        <p:txBody>
          <a:bodyPr wrap="square">
            <a:spAutoFit/>
          </a:bodyPr>
          <a:lstStyle/>
          <a:p>
            <a:r>
              <a:rPr lang="en-US" sz="1600" i="1" dirty="0">
                <a:solidFill>
                  <a:srgbClr val="FF0000"/>
                </a:solidFill>
              </a:rPr>
              <a:t>(depends on fossa population)</a:t>
            </a:r>
          </a:p>
        </p:txBody>
      </p:sp>
      <p:cxnSp>
        <p:nvCxnSpPr>
          <p:cNvPr id="16" name="Curved Connector 15">
            <a:extLst>
              <a:ext uri="{FF2B5EF4-FFF2-40B4-BE49-F238E27FC236}">
                <a16:creationId xmlns:a16="http://schemas.microsoft.com/office/drawing/2014/main" id="{252613DB-33D4-3941-ACD5-93B7D209400A}"/>
              </a:ext>
            </a:extLst>
          </p:cNvPr>
          <p:cNvCxnSpPr>
            <a:cxnSpLocks/>
            <a:stCxn id="5" idx="0"/>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14C868-BD5F-CD4B-B8DD-AF7C3207582C}"/>
              </a:ext>
            </a:extLst>
          </p:cNvPr>
          <p:cNvSpPr/>
          <p:nvPr/>
        </p:nvSpPr>
        <p:spPr>
          <a:xfrm>
            <a:off x="115160" y="4072275"/>
            <a:ext cx="2744662" cy="615553"/>
          </a:xfrm>
          <a:prstGeom prst="rect">
            <a:avLst/>
          </a:prstGeom>
        </p:spPr>
        <p:txBody>
          <a:bodyPr wrap="none">
            <a:spAutoFit/>
          </a:bodyPr>
          <a:lstStyle/>
          <a:p>
            <a:r>
              <a:rPr lang="en-US" dirty="0"/>
              <a:t>fossa reproduction</a:t>
            </a:r>
          </a:p>
          <a:p>
            <a:r>
              <a:rPr lang="en-US" sz="1600" i="1" dirty="0">
                <a:solidFill>
                  <a:srgbClr val="FF0000"/>
                </a:solidFill>
              </a:rPr>
              <a:t>(depends on lemur population)</a:t>
            </a:r>
          </a:p>
        </p:txBody>
      </p:sp>
      <p:cxnSp>
        <p:nvCxnSpPr>
          <p:cNvPr id="56" name="Curved Connector 55">
            <a:extLst>
              <a:ext uri="{FF2B5EF4-FFF2-40B4-BE49-F238E27FC236}">
                <a16:creationId xmlns:a16="http://schemas.microsoft.com/office/drawing/2014/main" id="{BD5A85E7-B2FB-4C4F-9471-D0FFCA2FF276}"/>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38035A2-724D-5246-B650-4A32572A0F17}"/>
              </a:ext>
            </a:extLst>
          </p:cNvPr>
          <p:cNvSpPr/>
          <p:nvPr/>
        </p:nvSpPr>
        <p:spPr>
          <a:xfrm>
            <a:off x="1487491" y="6235531"/>
            <a:ext cx="1259704" cy="369332"/>
          </a:xfrm>
          <a:prstGeom prst="rect">
            <a:avLst/>
          </a:prstGeom>
        </p:spPr>
        <p:txBody>
          <a:bodyPr wrap="none">
            <a:spAutoFit/>
          </a:bodyPr>
          <a:lstStyle/>
          <a:p>
            <a:r>
              <a:rPr lang="en-US" dirty="0"/>
              <a:t>fossa death</a:t>
            </a:r>
          </a:p>
        </p:txBody>
      </p:sp>
      <p:cxnSp>
        <p:nvCxnSpPr>
          <p:cNvPr id="69" name="Curved Connector 68">
            <a:extLst>
              <a:ext uri="{FF2B5EF4-FFF2-40B4-BE49-F238E27FC236}">
                <a16:creationId xmlns:a16="http://schemas.microsoft.com/office/drawing/2014/main" id="{134B87A3-9AD8-9B4C-B084-123E6B1327A0}"/>
              </a:ext>
            </a:extLst>
          </p:cNvPr>
          <p:cNvCxnSpPr>
            <a:cxnSpLocks/>
          </p:cNvCxnSpPr>
          <p:nvPr/>
        </p:nvCxnSpPr>
        <p:spPr>
          <a:xfrm flipH="1" flipV="1">
            <a:off x="1268553" y="3766782"/>
            <a:ext cx="547722" cy="2067922"/>
          </a:xfrm>
          <a:prstGeom prst="curvedConnector5">
            <a:avLst>
              <a:gd name="adj1" fmla="val 328579"/>
              <a:gd name="adj2" fmla="val 114475"/>
              <a:gd name="adj3" fmla="val 13263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19" name="Rectangle 18">
            <a:extLst>
              <a:ext uri="{FF2B5EF4-FFF2-40B4-BE49-F238E27FC236}">
                <a16:creationId xmlns:a16="http://schemas.microsoft.com/office/drawing/2014/main" id="{25C68B6D-25F1-814B-A8FF-935E2E733751}"/>
              </a:ext>
            </a:extLst>
          </p:cNvPr>
          <p:cNvSpPr/>
          <p:nvPr/>
        </p:nvSpPr>
        <p:spPr>
          <a:xfrm>
            <a:off x="6759421" y="2708950"/>
            <a:ext cx="4572000" cy="2015936"/>
          </a:xfrm>
          <a:prstGeom prst="rect">
            <a:avLst/>
          </a:prstGeom>
        </p:spPr>
        <p:txBody>
          <a:bodyPr>
            <a:spAutoFit/>
          </a:bodyPr>
          <a:lstStyle/>
          <a:p>
            <a:r>
              <a:rPr lang="en-US" sz="1900" b="1" dirty="0">
                <a:solidFill>
                  <a:srgbClr val="000000"/>
                </a:solidFill>
                <a:effectLst/>
                <a:latin typeface="Helvetica" pitchFamily="2" charset="0"/>
              </a:rPr>
              <a:t>Parameters</a:t>
            </a:r>
            <a:endParaRPr lang="en-US" sz="1900" dirty="0">
              <a:solidFill>
                <a:srgbClr val="000000"/>
              </a:solidFill>
              <a:effectLst/>
              <a:latin typeface="Helvetica" pitchFamily="2" charset="0"/>
            </a:endParaRPr>
          </a:p>
          <a:p>
            <a:r>
              <a:rPr lang="en-US" sz="1900" dirty="0">
                <a:solidFill>
                  <a:srgbClr val="000000"/>
                </a:solidFill>
                <a:effectLst/>
                <a:latin typeface="Helvetica" pitchFamily="2" charset="0"/>
              </a:rPr>
              <a:t>: lemur rep.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lemur death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fossa rep.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fossa death rate</a:t>
            </a:r>
          </a:p>
        </p:txBody>
      </p:sp>
      <p:sp>
        <p:nvSpPr>
          <p:cNvPr id="23" name="Rectangle 22">
            <a:extLst>
              <a:ext uri="{FF2B5EF4-FFF2-40B4-BE49-F238E27FC236}">
                <a16:creationId xmlns:a16="http://schemas.microsoft.com/office/drawing/2014/main" id="{FE23601F-0D27-FF4B-BB52-B8FB1BDC500C}"/>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405315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
        <p:nvSpPr>
          <p:cNvPr id="4" name="Rectangle 3">
            <a:extLst>
              <a:ext uri="{FF2B5EF4-FFF2-40B4-BE49-F238E27FC236}">
                <a16:creationId xmlns:a16="http://schemas.microsoft.com/office/drawing/2014/main" id="{256637B9-4CCB-9A41-8A98-CA7610EF0A6E}"/>
              </a:ext>
            </a:extLst>
          </p:cNvPr>
          <p:cNvSpPr/>
          <p:nvPr/>
        </p:nvSpPr>
        <p:spPr>
          <a:xfrm>
            <a:off x="91440" y="1712422"/>
            <a:ext cx="8961120" cy="514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298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urved Connector 21">
            <a:extLst>
              <a:ext uri="{FF2B5EF4-FFF2-40B4-BE49-F238E27FC236}">
                <a16:creationId xmlns:a16="http://schemas.microsoft.com/office/drawing/2014/main" id="{BDECDD97-12C3-724D-8965-E99C4F5E2696}"/>
              </a:ext>
            </a:extLst>
          </p:cNvPr>
          <p:cNvCxnSpPr>
            <a:cxnSpLocks/>
          </p:cNvCxnSpPr>
          <p:nvPr/>
        </p:nvCxnSpPr>
        <p:spPr>
          <a:xfrm flipH="1">
            <a:off x="1647444" y="2902217"/>
            <a:ext cx="648182" cy="1901249"/>
          </a:xfrm>
          <a:prstGeom prst="curvedConnector4">
            <a:avLst>
              <a:gd name="adj1" fmla="val -150690"/>
              <a:gd name="adj2" fmla="val 9962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831688" y="3387259"/>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9F3910C-DD80-B546-8FCF-63622C9FA9DB}"/>
              </a:ext>
            </a:extLst>
          </p:cNvPr>
          <p:cNvSpPr/>
          <p:nvPr/>
        </p:nvSpPr>
        <p:spPr>
          <a:xfrm>
            <a:off x="1877192" y="3649866"/>
            <a:ext cx="3149105" cy="338554"/>
          </a:xfrm>
          <a:prstGeom prst="rect">
            <a:avLst/>
          </a:prstGeom>
          <a:solidFill>
            <a:schemeClr val="bg1"/>
          </a:solidFill>
        </p:spPr>
        <p:txBody>
          <a:bodyPr wrap="square">
            <a:spAutoFit/>
          </a:bodyPr>
          <a:lstStyle/>
          <a:p>
            <a:r>
              <a:rPr lang="en-US" sz="1600" i="1" dirty="0">
                <a:solidFill>
                  <a:srgbClr val="FF0000"/>
                </a:solidFill>
              </a:rPr>
              <a:t>(depends on fossa population)</a:t>
            </a:r>
          </a:p>
        </p:txBody>
      </p:sp>
      <p:cxnSp>
        <p:nvCxnSpPr>
          <p:cNvPr id="16" name="Curved Connector 15">
            <a:extLst>
              <a:ext uri="{FF2B5EF4-FFF2-40B4-BE49-F238E27FC236}">
                <a16:creationId xmlns:a16="http://schemas.microsoft.com/office/drawing/2014/main" id="{252613DB-33D4-3941-ACD5-93B7D209400A}"/>
              </a:ext>
            </a:extLst>
          </p:cNvPr>
          <p:cNvCxnSpPr>
            <a:cxnSpLocks/>
            <a:stCxn id="5" idx="0"/>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14C868-BD5F-CD4B-B8DD-AF7C3207582C}"/>
              </a:ext>
            </a:extLst>
          </p:cNvPr>
          <p:cNvSpPr/>
          <p:nvPr/>
        </p:nvSpPr>
        <p:spPr>
          <a:xfrm>
            <a:off x="115160" y="4072275"/>
            <a:ext cx="2744662" cy="615553"/>
          </a:xfrm>
          <a:prstGeom prst="rect">
            <a:avLst/>
          </a:prstGeom>
        </p:spPr>
        <p:txBody>
          <a:bodyPr wrap="none">
            <a:spAutoFit/>
          </a:bodyPr>
          <a:lstStyle/>
          <a:p>
            <a:r>
              <a:rPr lang="en-US" dirty="0"/>
              <a:t>fossa reproduction</a:t>
            </a:r>
          </a:p>
          <a:p>
            <a:r>
              <a:rPr lang="en-US" sz="1600" i="1" dirty="0">
                <a:solidFill>
                  <a:srgbClr val="FF0000"/>
                </a:solidFill>
              </a:rPr>
              <a:t>(depends on lemur population)</a:t>
            </a:r>
          </a:p>
        </p:txBody>
      </p:sp>
      <p:cxnSp>
        <p:nvCxnSpPr>
          <p:cNvPr id="56" name="Curved Connector 55">
            <a:extLst>
              <a:ext uri="{FF2B5EF4-FFF2-40B4-BE49-F238E27FC236}">
                <a16:creationId xmlns:a16="http://schemas.microsoft.com/office/drawing/2014/main" id="{BD5A85E7-B2FB-4C4F-9471-D0FFCA2FF276}"/>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38035A2-724D-5246-B650-4A32572A0F17}"/>
              </a:ext>
            </a:extLst>
          </p:cNvPr>
          <p:cNvSpPr/>
          <p:nvPr/>
        </p:nvSpPr>
        <p:spPr>
          <a:xfrm>
            <a:off x="1487491" y="6235531"/>
            <a:ext cx="1259704" cy="369332"/>
          </a:xfrm>
          <a:prstGeom prst="rect">
            <a:avLst/>
          </a:prstGeom>
        </p:spPr>
        <p:txBody>
          <a:bodyPr wrap="none">
            <a:spAutoFit/>
          </a:bodyPr>
          <a:lstStyle/>
          <a:p>
            <a:r>
              <a:rPr lang="en-US" dirty="0"/>
              <a:t>fossa death</a:t>
            </a:r>
          </a:p>
        </p:txBody>
      </p:sp>
      <p:cxnSp>
        <p:nvCxnSpPr>
          <p:cNvPr id="69" name="Curved Connector 68">
            <a:extLst>
              <a:ext uri="{FF2B5EF4-FFF2-40B4-BE49-F238E27FC236}">
                <a16:creationId xmlns:a16="http://schemas.microsoft.com/office/drawing/2014/main" id="{134B87A3-9AD8-9B4C-B084-123E6B1327A0}"/>
              </a:ext>
            </a:extLst>
          </p:cNvPr>
          <p:cNvCxnSpPr>
            <a:cxnSpLocks/>
          </p:cNvCxnSpPr>
          <p:nvPr/>
        </p:nvCxnSpPr>
        <p:spPr>
          <a:xfrm flipH="1" flipV="1">
            <a:off x="1268553" y="3766782"/>
            <a:ext cx="547722" cy="2067922"/>
          </a:xfrm>
          <a:prstGeom prst="curvedConnector5">
            <a:avLst>
              <a:gd name="adj1" fmla="val 328579"/>
              <a:gd name="adj2" fmla="val 114475"/>
              <a:gd name="adj3" fmla="val 13263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2" name="Rectangle 1">
            <a:extLst>
              <a:ext uri="{FF2B5EF4-FFF2-40B4-BE49-F238E27FC236}">
                <a16:creationId xmlns:a16="http://schemas.microsoft.com/office/drawing/2014/main" id="{7986816E-3636-A646-9E28-3512D90F6D15}"/>
              </a:ext>
            </a:extLst>
          </p:cNvPr>
          <p:cNvSpPr/>
          <p:nvPr/>
        </p:nvSpPr>
        <p:spPr>
          <a:xfrm>
            <a:off x="6759421" y="2708950"/>
            <a:ext cx="4572000" cy="2015936"/>
          </a:xfrm>
          <a:prstGeom prst="rect">
            <a:avLst/>
          </a:prstGeom>
        </p:spPr>
        <p:txBody>
          <a:bodyPr>
            <a:spAutoFit/>
          </a:bodyPr>
          <a:lstStyle/>
          <a:p>
            <a:r>
              <a:rPr lang="en-US" sz="1900" b="1" dirty="0">
                <a:solidFill>
                  <a:srgbClr val="000000"/>
                </a:solidFill>
                <a:effectLst/>
                <a:latin typeface="Helvetica" pitchFamily="2" charset="0"/>
              </a:rPr>
              <a:t>Parameters</a:t>
            </a:r>
            <a:endParaRPr lang="en-US" sz="1900" dirty="0">
              <a:solidFill>
                <a:srgbClr val="000000"/>
              </a:solidFill>
              <a:effectLst/>
              <a:latin typeface="Helvetica" pitchFamily="2" charset="0"/>
            </a:endParaRPr>
          </a:p>
          <a:p>
            <a:r>
              <a:rPr lang="en-US" sz="1900" dirty="0">
                <a:solidFill>
                  <a:srgbClr val="000000"/>
                </a:solidFill>
                <a:effectLst/>
                <a:latin typeface="Helvetica" pitchFamily="2" charset="0"/>
              </a:rPr>
              <a:t>: lemur rep.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lemur death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fossa rep.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fossa death rate</a:t>
            </a:r>
          </a:p>
        </p:txBody>
      </p:sp>
      <p:pic>
        <p:nvPicPr>
          <p:cNvPr id="3" name="Picture 2">
            <a:extLst>
              <a:ext uri="{FF2B5EF4-FFF2-40B4-BE49-F238E27FC236}">
                <a16:creationId xmlns:a16="http://schemas.microsoft.com/office/drawing/2014/main" id="{B416447C-841C-F04E-A602-407A21997CE7}"/>
              </a:ext>
            </a:extLst>
          </p:cNvPr>
          <p:cNvPicPr>
            <a:picLocks noChangeAspect="1"/>
          </p:cNvPicPr>
          <p:nvPr/>
        </p:nvPicPr>
        <p:blipFill>
          <a:blip r:embed="rId2"/>
          <a:stretch>
            <a:fillRect/>
          </a:stretch>
        </p:blipFill>
        <p:spPr>
          <a:xfrm>
            <a:off x="6502857" y="3060341"/>
            <a:ext cx="344710" cy="369332"/>
          </a:xfrm>
          <a:prstGeom prst="rect">
            <a:avLst/>
          </a:prstGeom>
        </p:spPr>
      </p:pic>
      <p:pic>
        <p:nvPicPr>
          <p:cNvPr id="4" name="Picture 3">
            <a:extLst>
              <a:ext uri="{FF2B5EF4-FFF2-40B4-BE49-F238E27FC236}">
                <a16:creationId xmlns:a16="http://schemas.microsoft.com/office/drawing/2014/main" id="{C0E84746-F5C6-974D-A2F8-134A99335E46}"/>
              </a:ext>
            </a:extLst>
          </p:cNvPr>
          <p:cNvPicPr>
            <a:picLocks noChangeAspect="1"/>
          </p:cNvPicPr>
          <p:nvPr/>
        </p:nvPicPr>
        <p:blipFill>
          <a:blip r:embed="rId3"/>
          <a:stretch>
            <a:fillRect/>
          </a:stretch>
        </p:blipFill>
        <p:spPr>
          <a:xfrm>
            <a:off x="6507826" y="3415379"/>
            <a:ext cx="266700" cy="419100"/>
          </a:xfrm>
          <a:prstGeom prst="rect">
            <a:avLst/>
          </a:prstGeom>
        </p:spPr>
      </p:pic>
      <p:pic>
        <p:nvPicPr>
          <p:cNvPr id="9" name="Picture 8">
            <a:extLst>
              <a:ext uri="{FF2B5EF4-FFF2-40B4-BE49-F238E27FC236}">
                <a16:creationId xmlns:a16="http://schemas.microsoft.com/office/drawing/2014/main" id="{B843B18F-8E2A-D64B-88BD-1FDA030C5CE0}"/>
              </a:ext>
            </a:extLst>
          </p:cNvPr>
          <p:cNvPicPr>
            <a:picLocks noChangeAspect="1"/>
          </p:cNvPicPr>
          <p:nvPr/>
        </p:nvPicPr>
        <p:blipFill>
          <a:blip r:embed="rId4"/>
          <a:stretch>
            <a:fillRect/>
          </a:stretch>
        </p:blipFill>
        <p:spPr>
          <a:xfrm>
            <a:off x="6545926" y="3856008"/>
            <a:ext cx="190500" cy="342900"/>
          </a:xfrm>
          <a:prstGeom prst="rect">
            <a:avLst/>
          </a:prstGeom>
        </p:spPr>
      </p:pic>
      <p:pic>
        <p:nvPicPr>
          <p:cNvPr id="10" name="Picture 9">
            <a:extLst>
              <a:ext uri="{FF2B5EF4-FFF2-40B4-BE49-F238E27FC236}">
                <a16:creationId xmlns:a16="http://schemas.microsoft.com/office/drawing/2014/main" id="{929D92E9-6278-204B-AAC4-137A7B883BA6}"/>
              </a:ext>
            </a:extLst>
          </p:cNvPr>
          <p:cNvPicPr>
            <a:picLocks noChangeAspect="1"/>
          </p:cNvPicPr>
          <p:nvPr/>
        </p:nvPicPr>
        <p:blipFill>
          <a:blip r:embed="rId5"/>
          <a:stretch>
            <a:fillRect/>
          </a:stretch>
        </p:blipFill>
        <p:spPr>
          <a:xfrm>
            <a:off x="6487299" y="4353152"/>
            <a:ext cx="254000" cy="317500"/>
          </a:xfrm>
          <a:prstGeom prst="rect">
            <a:avLst/>
          </a:prstGeom>
        </p:spPr>
      </p:pic>
      <p:pic>
        <p:nvPicPr>
          <p:cNvPr id="23" name="Picture 22">
            <a:extLst>
              <a:ext uri="{FF2B5EF4-FFF2-40B4-BE49-F238E27FC236}">
                <a16:creationId xmlns:a16="http://schemas.microsoft.com/office/drawing/2014/main" id="{C684308F-D703-0141-9217-5F06C80811A9}"/>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24" name="Picture 23">
            <a:extLst>
              <a:ext uri="{FF2B5EF4-FFF2-40B4-BE49-F238E27FC236}">
                <a16:creationId xmlns:a16="http://schemas.microsoft.com/office/drawing/2014/main" id="{E057838B-B3A8-9442-8995-BF4A103566C6}"/>
              </a:ext>
            </a:extLst>
          </p:cNvPr>
          <p:cNvPicPr>
            <a:picLocks noChangeAspect="1"/>
          </p:cNvPicPr>
          <p:nvPr/>
        </p:nvPicPr>
        <p:blipFill>
          <a:blip r:embed="rId3"/>
          <a:stretch>
            <a:fillRect/>
          </a:stretch>
        </p:blipFill>
        <p:spPr>
          <a:xfrm>
            <a:off x="1524182" y="3485212"/>
            <a:ext cx="266700" cy="419100"/>
          </a:xfrm>
          <a:prstGeom prst="rect">
            <a:avLst/>
          </a:prstGeom>
        </p:spPr>
      </p:pic>
      <p:pic>
        <p:nvPicPr>
          <p:cNvPr id="25" name="Picture 24">
            <a:extLst>
              <a:ext uri="{FF2B5EF4-FFF2-40B4-BE49-F238E27FC236}">
                <a16:creationId xmlns:a16="http://schemas.microsoft.com/office/drawing/2014/main" id="{EB8C577D-520C-2741-B2C5-193A81BAC393}"/>
              </a:ext>
            </a:extLst>
          </p:cNvPr>
          <p:cNvPicPr>
            <a:picLocks noChangeAspect="1"/>
          </p:cNvPicPr>
          <p:nvPr/>
        </p:nvPicPr>
        <p:blipFill>
          <a:blip r:embed="rId4"/>
          <a:stretch>
            <a:fillRect/>
          </a:stretch>
        </p:blipFill>
        <p:spPr>
          <a:xfrm>
            <a:off x="598702" y="4888207"/>
            <a:ext cx="190500" cy="342900"/>
          </a:xfrm>
          <a:prstGeom prst="rect">
            <a:avLst/>
          </a:prstGeom>
        </p:spPr>
      </p:pic>
      <p:pic>
        <p:nvPicPr>
          <p:cNvPr id="27" name="Picture 26">
            <a:extLst>
              <a:ext uri="{FF2B5EF4-FFF2-40B4-BE49-F238E27FC236}">
                <a16:creationId xmlns:a16="http://schemas.microsoft.com/office/drawing/2014/main" id="{47BA75FA-2A8C-144A-B10B-0AE035CC125E}"/>
              </a:ext>
            </a:extLst>
          </p:cNvPr>
          <p:cNvPicPr>
            <a:picLocks noChangeAspect="1"/>
          </p:cNvPicPr>
          <p:nvPr/>
        </p:nvPicPr>
        <p:blipFill>
          <a:blip r:embed="rId5"/>
          <a:stretch>
            <a:fillRect/>
          </a:stretch>
        </p:blipFill>
        <p:spPr>
          <a:xfrm>
            <a:off x="2632580" y="6253209"/>
            <a:ext cx="254000" cy="317500"/>
          </a:xfrm>
          <a:prstGeom prst="rect">
            <a:avLst/>
          </a:prstGeom>
        </p:spPr>
      </p:pic>
      <p:sp>
        <p:nvSpPr>
          <p:cNvPr id="28" name="Rectangle 27">
            <a:extLst>
              <a:ext uri="{FF2B5EF4-FFF2-40B4-BE49-F238E27FC236}">
                <a16:creationId xmlns:a16="http://schemas.microsoft.com/office/drawing/2014/main" id="{C66584E8-8998-0544-B4A9-128631EFFEC5}"/>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2092016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urved Connector 21">
            <a:extLst>
              <a:ext uri="{FF2B5EF4-FFF2-40B4-BE49-F238E27FC236}">
                <a16:creationId xmlns:a16="http://schemas.microsoft.com/office/drawing/2014/main" id="{BDECDD97-12C3-724D-8965-E99C4F5E2696}"/>
              </a:ext>
            </a:extLst>
          </p:cNvPr>
          <p:cNvCxnSpPr>
            <a:cxnSpLocks/>
          </p:cNvCxnSpPr>
          <p:nvPr/>
        </p:nvCxnSpPr>
        <p:spPr>
          <a:xfrm flipH="1">
            <a:off x="1647444" y="2902217"/>
            <a:ext cx="648182" cy="1901249"/>
          </a:xfrm>
          <a:prstGeom prst="curvedConnector4">
            <a:avLst>
              <a:gd name="adj1" fmla="val -150690"/>
              <a:gd name="adj2" fmla="val 9962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831688" y="3387259"/>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9F3910C-DD80-B546-8FCF-63622C9FA9DB}"/>
              </a:ext>
            </a:extLst>
          </p:cNvPr>
          <p:cNvSpPr/>
          <p:nvPr/>
        </p:nvSpPr>
        <p:spPr>
          <a:xfrm>
            <a:off x="1877192" y="3649866"/>
            <a:ext cx="3149105" cy="338554"/>
          </a:xfrm>
          <a:prstGeom prst="rect">
            <a:avLst/>
          </a:prstGeom>
          <a:solidFill>
            <a:schemeClr val="bg1"/>
          </a:solidFill>
        </p:spPr>
        <p:txBody>
          <a:bodyPr wrap="square">
            <a:spAutoFit/>
          </a:bodyPr>
          <a:lstStyle/>
          <a:p>
            <a:r>
              <a:rPr lang="en-US" sz="1600" i="1" dirty="0">
                <a:solidFill>
                  <a:srgbClr val="FF0000"/>
                </a:solidFill>
              </a:rPr>
              <a:t>(depends on fossa population)</a:t>
            </a:r>
          </a:p>
        </p:txBody>
      </p:sp>
      <p:cxnSp>
        <p:nvCxnSpPr>
          <p:cNvPr id="16" name="Curved Connector 15">
            <a:extLst>
              <a:ext uri="{FF2B5EF4-FFF2-40B4-BE49-F238E27FC236}">
                <a16:creationId xmlns:a16="http://schemas.microsoft.com/office/drawing/2014/main" id="{252613DB-33D4-3941-ACD5-93B7D209400A}"/>
              </a:ext>
            </a:extLst>
          </p:cNvPr>
          <p:cNvCxnSpPr>
            <a:cxnSpLocks/>
            <a:stCxn id="5" idx="0"/>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14C868-BD5F-CD4B-B8DD-AF7C3207582C}"/>
              </a:ext>
            </a:extLst>
          </p:cNvPr>
          <p:cNvSpPr/>
          <p:nvPr/>
        </p:nvSpPr>
        <p:spPr>
          <a:xfrm>
            <a:off x="115160" y="4072275"/>
            <a:ext cx="2744662" cy="615553"/>
          </a:xfrm>
          <a:prstGeom prst="rect">
            <a:avLst/>
          </a:prstGeom>
        </p:spPr>
        <p:txBody>
          <a:bodyPr wrap="none">
            <a:spAutoFit/>
          </a:bodyPr>
          <a:lstStyle/>
          <a:p>
            <a:r>
              <a:rPr lang="en-US" dirty="0"/>
              <a:t>fossa reproduction</a:t>
            </a:r>
          </a:p>
          <a:p>
            <a:r>
              <a:rPr lang="en-US" sz="1600" i="1" dirty="0">
                <a:solidFill>
                  <a:srgbClr val="FF0000"/>
                </a:solidFill>
              </a:rPr>
              <a:t>(depends on lemur population)</a:t>
            </a:r>
          </a:p>
        </p:txBody>
      </p:sp>
      <p:cxnSp>
        <p:nvCxnSpPr>
          <p:cNvPr id="56" name="Curved Connector 55">
            <a:extLst>
              <a:ext uri="{FF2B5EF4-FFF2-40B4-BE49-F238E27FC236}">
                <a16:creationId xmlns:a16="http://schemas.microsoft.com/office/drawing/2014/main" id="{BD5A85E7-B2FB-4C4F-9471-D0FFCA2FF276}"/>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38035A2-724D-5246-B650-4A32572A0F17}"/>
              </a:ext>
            </a:extLst>
          </p:cNvPr>
          <p:cNvSpPr/>
          <p:nvPr/>
        </p:nvSpPr>
        <p:spPr>
          <a:xfrm>
            <a:off x="1487491" y="6235531"/>
            <a:ext cx="1259704" cy="369332"/>
          </a:xfrm>
          <a:prstGeom prst="rect">
            <a:avLst/>
          </a:prstGeom>
        </p:spPr>
        <p:txBody>
          <a:bodyPr wrap="none">
            <a:spAutoFit/>
          </a:bodyPr>
          <a:lstStyle/>
          <a:p>
            <a:r>
              <a:rPr lang="en-US" dirty="0"/>
              <a:t>fossa death</a:t>
            </a:r>
          </a:p>
        </p:txBody>
      </p:sp>
      <p:cxnSp>
        <p:nvCxnSpPr>
          <p:cNvPr id="69" name="Curved Connector 68">
            <a:extLst>
              <a:ext uri="{FF2B5EF4-FFF2-40B4-BE49-F238E27FC236}">
                <a16:creationId xmlns:a16="http://schemas.microsoft.com/office/drawing/2014/main" id="{134B87A3-9AD8-9B4C-B084-123E6B1327A0}"/>
              </a:ext>
            </a:extLst>
          </p:cNvPr>
          <p:cNvCxnSpPr>
            <a:cxnSpLocks/>
          </p:cNvCxnSpPr>
          <p:nvPr/>
        </p:nvCxnSpPr>
        <p:spPr>
          <a:xfrm flipH="1" flipV="1">
            <a:off x="1268553" y="3766782"/>
            <a:ext cx="547722" cy="2067922"/>
          </a:xfrm>
          <a:prstGeom prst="curvedConnector5">
            <a:avLst>
              <a:gd name="adj1" fmla="val 328579"/>
              <a:gd name="adj2" fmla="val 114475"/>
              <a:gd name="adj3" fmla="val 13263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sp>
        <p:nvSpPr>
          <p:cNvPr id="2" name="Rectangle 1">
            <a:extLst>
              <a:ext uri="{FF2B5EF4-FFF2-40B4-BE49-F238E27FC236}">
                <a16:creationId xmlns:a16="http://schemas.microsoft.com/office/drawing/2014/main" id="{7986816E-3636-A646-9E28-3512D90F6D15}"/>
              </a:ext>
            </a:extLst>
          </p:cNvPr>
          <p:cNvSpPr/>
          <p:nvPr/>
        </p:nvSpPr>
        <p:spPr>
          <a:xfrm>
            <a:off x="6759421" y="2708950"/>
            <a:ext cx="4572000" cy="2015936"/>
          </a:xfrm>
          <a:prstGeom prst="rect">
            <a:avLst/>
          </a:prstGeom>
        </p:spPr>
        <p:txBody>
          <a:bodyPr>
            <a:spAutoFit/>
          </a:bodyPr>
          <a:lstStyle/>
          <a:p>
            <a:r>
              <a:rPr lang="en-US" sz="1900" b="1" dirty="0">
                <a:solidFill>
                  <a:srgbClr val="000000"/>
                </a:solidFill>
                <a:effectLst/>
                <a:latin typeface="Helvetica" pitchFamily="2" charset="0"/>
              </a:rPr>
              <a:t>Parameters</a:t>
            </a:r>
            <a:endParaRPr lang="en-US" sz="1900" dirty="0">
              <a:solidFill>
                <a:srgbClr val="000000"/>
              </a:solidFill>
              <a:effectLst/>
              <a:latin typeface="Helvetica" pitchFamily="2" charset="0"/>
            </a:endParaRPr>
          </a:p>
          <a:p>
            <a:r>
              <a:rPr lang="en-US" sz="1900" dirty="0">
                <a:solidFill>
                  <a:srgbClr val="000000"/>
                </a:solidFill>
                <a:effectLst/>
                <a:latin typeface="Helvetica" pitchFamily="2" charset="0"/>
              </a:rPr>
              <a:t>: lemur rep.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lemur death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fossa rep. rate</a:t>
            </a:r>
          </a:p>
          <a:p>
            <a:endParaRPr lang="en-US" sz="1000" dirty="0">
              <a:solidFill>
                <a:srgbClr val="000000"/>
              </a:solidFill>
              <a:effectLst/>
              <a:latin typeface="Helvetica" pitchFamily="2" charset="0"/>
            </a:endParaRPr>
          </a:p>
          <a:p>
            <a:r>
              <a:rPr lang="en-US" sz="1900" dirty="0">
                <a:solidFill>
                  <a:srgbClr val="000000"/>
                </a:solidFill>
                <a:effectLst/>
                <a:latin typeface="Helvetica" pitchFamily="2" charset="0"/>
              </a:rPr>
              <a:t>: fossa death rate</a:t>
            </a:r>
          </a:p>
        </p:txBody>
      </p:sp>
      <p:pic>
        <p:nvPicPr>
          <p:cNvPr id="3" name="Picture 2">
            <a:extLst>
              <a:ext uri="{FF2B5EF4-FFF2-40B4-BE49-F238E27FC236}">
                <a16:creationId xmlns:a16="http://schemas.microsoft.com/office/drawing/2014/main" id="{B416447C-841C-F04E-A602-407A21997CE7}"/>
              </a:ext>
            </a:extLst>
          </p:cNvPr>
          <p:cNvPicPr>
            <a:picLocks noChangeAspect="1"/>
          </p:cNvPicPr>
          <p:nvPr/>
        </p:nvPicPr>
        <p:blipFill>
          <a:blip r:embed="rId3"/>
          <a:stretch>
            <a:fillRect/>
          </a:stretch>
        </p:blipFill>
        <p:spPr>
          <a:xfrm>
            <a:off x="6502857" y="3060341"/>
            <a:ext cx="344710" cy="369332"/>
          </a:xfrm>
          <a:prstGeom prst="rect">
            <a:avLst/>
          </a:prstGeom>
        </p:spPr>
      </p:pic>
      <p:pic>
        <p:nvPicPr>
          <p:cNvPr id="4" name="Picture 3">
            <a:extLst>
              <a:ext uri="{FF2B5EF4-FFF2-40B4-BE49-F238E27FC236}">
                <a16:creationId xmlns:a16="http://schemas.microsoft.com/office/drawing/2014/main" id="{C0E84746-F5C6-974D-A2F8-134A99335E46}"/>
              </a:ext>
            </a:extLst>
          </p:cNvPr>
          <p:cNvPicPr>
            <a:picLocks noChangeAspect="1"/>
          </p:cNvPicPr>
          <p:nvPr/>
        </p:nvPicPr>
        <p:blipFill>
          <a:blip r:embed="rId4"/>
          <a:stretch>
            <a:fillRect/>
          </a:stretch>
        </p:blipFill>
        <p:spPr>
          <a:xfrm>
            <a:off x="6507826" y="3415379"/>
            <a:ext cx="266700" cy="419100"/>
          </a:xfrm>
          <a:prstGeom prst="rect">
            <a:avLst/>
          </a:prstGeom>
        </p:spPr>
      </p:pic>
      <p:pic>
        <p:nvPicPr>
          <p:cNvPr id="9" name="Picture 8">
            <a:extLst>
              <a:ext uri="{FF2B5EF4-FFF2-40B4-BE49-F238E27FC236}">
                <a16:creationId xmlns:a16="http://schemas.microsoft.com/office/drawing/2014/main" id="{B843B18F-8E2A-D64B-88BD-1FDA030C5CE0}"/>
              </a:ext>
            </a:extLst>
          </p:cNvPr>
          <p:cNvPicPr>
            <a:picLocks noChangeAspect="1"/>
          </p:cNvPicPr>
          <p:nvPr/>
        </p:nvPicPr>
        <p:blipFill>
          <a:blip r:embed="rId5"/>
          <a:stretch>
            <a:fillRect/>
          </a:stretch>
        </p:blipFill>
        <p:spPr>
          <a:xfrm>
            <a:off x="6545926" y="3856008"/>
            <a:ext cx="190500" cy="342900"/>
          </a:xfrm>
          <a:prstGeom prst="rect">
            <a:avLst/>
          </a:prstGeom>
        </p:spPr>
      </p:pic>
      <p:pic>
        <p:nvPicPr>
          <p:cNvPr id="10" name="Picture 9">
            <a:extLst>
              <a:ext uri="{FF2B5EF4-FFF2-40B4-BE49-F238E27FC236}">
                <a16:creationId xmlns:a16="http://schemas.microsoft.com/office/drawing/2014/main" id="{929D92E9-6278-204B-AAC4-137A7B883BA6}"/>
              </a:ext>
            </a:extLst>
          </p:cNvPr>
          <p:cNvPicPr>
            <a:picLocks noChangeAspect="1"/>
          </p:cNvPicPr>
          <p:nvPr/>
        </p:nvPicPr>
        <p:blipFill>
          <a:blip r:embed="rId6"/>
          <a:stretch>
            <a:fillRect/>
          </a:stretch>
        </p:blipFill>
        <p:spPr>
          <a:xfrm>
            <a:off x="6487299" y="4353152"/>
            <a:ext cx="254000" cy="317500"/>
          </a:xfrm>
          <a:prstGeom prst="rect">
            <a:avLst/>
          </a:prstGeom>
        </p:spPr>
      </p:pic>
      <p:pic>
        <p:nvPicPr>
          <p:cNvPr id="23" name="Picture 22">
            <a:extLst>
              <a:ext uri="{FF2B5EF4-FFF2-40B4-BE49-F238E27FC236}">
                <a16:creationId xmlns:a16="http://schemas.microsoft.com/office/drawing/2014/main" id="{C684308F-D703-0141-9217-5F06C80811A9}"/>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24" name="Picture 23">
            <a:extLst>
              <a:ext uri="{FF2B5EF4-FFF2-40B4-BE49-F238E27FC236}">
                <a16:creationId xmlns:a16="http://schemas.microsoft.com/office/drawing/2014/main" id="{E057838B-B3A8-9442-8995-BF4A103566C6}"/>
              </a:ext>
            </a:extLst>
          </p:cNvPr>
          <p:cNvPicPr>
            <a:picLocks noChangeAspect="1"/>
          </p:cNvPicPr>
          <p:nvPr/>
        </p:nvPicPr>
        <p:blipFill>
          <a:blip r:embed="rId4"/>
          <a:stretch>
            <a:fillRect/>
          </a:stretch>
        </p:blipFill>
        <p:spPr>
          <a:xfrm>
            <a:off x="1524182" y="3485212"/>
            <a:ext cx="266700" cy="419100"/>
          </a:xfrm>
          <a:prstGeom prst="rect">
            <a:avLst/>
          </a:prstGeom>
        </p:spPr>
      </p:pic>
      <p:pic>
        <p:nvPicPr>
          <p:cNvPr id="25" name="Picture 24">
            <a:extLst>
              <a:ext uri="{FF2B5EF4-FFF2-40B4-BE49-F238E27FC236}">
                <a16:creationId xmlns:a16="http://schemas.microsoft.com/office/drawing/2014/main" id="{EB8C577D-520C-2741-B2C5-193A81BAC393}"/>
              </a:ext>
            </a:extLst>
          </p:cNvPr>
          <p:cNvPicPr>
            <a:picLocks noChangeAspect="1"/>
          </p:cNvPicPr>
          <p:nvPr/>
        </p:nvPicPr>
        <p:blipFill>
          <a:blip r:embed="rId5"/>
          <a:stretch>
            <a:fillRect/>
          </a:stretch>
        </p:blipFill>
        <p:spPr>
          <a:xfrm>
            <a:off x="598702" y="4888207"/>
            <a:ext cx="190500" cy="342900"/>
          </a:xfrm>
          <a:prstGeom prst="rect">
            <a:avLst/>
          </a:prstGeom>
        </p:spPr>
      </p:pic>
      <p:pic>
        <p:nvPicPr>
          <p:cNvPr id="27" name="Picture 26">
            <a:extLst>
              <a:ext uri="{FF2B5EF4-FFF2-40B4-BE49-F238E27FC236}">
                <a16:creationId xmlns:a16="http://schemas.microsoft.com/office/drawing/2014/main" id="{47BA75FA-2A8C-144A-B10B-0AE035CC125E}"/>
              </a:ext>
            </a:extLst>
          </p:cNvPr>
          <p:cNvPicPr>
            <a:picLocks noChangeAspect="1"/>
          </p:cNvPicPr>
          <p:nvPr/>
        </p:nvPicPr>
        <p:blipFill>
          <a:blip r:embed="rId6"/>
          <a:stretch>
            <a:fillRect/>
          </a:stretch>
        </p:blipFill>
        <p:spPr>
          <a:xfrm>
            <a:off x="2632580" y="6253209"/>
            <a:ext cx="254000" cy="317500"/>
          </a:xfrm>
          <a:prstGeom prst="rect">
            <a:avLst/>
          </a:prstGeom>
        </p:spPr>
      </p:pic>
      <p:pic>
        <p:nvPicPr>
          <p:cNvPr id="13" name="Picture 12">
            <a:extLst>
              <a:ext uri="{FF2B5EF4-FFF2-40B4-BE49-F238E27FC236}">
                <a16:creationId xmlns:a16="http://schemas.microsoft.com/office/drawing/2014/main" id="{68EBAC01-A70F-314B-A042-735F49A06957}"/>
              </a:ext>
            </a:extLst>
          </p:cNvPr>
          <p:cNvPicPr>
            <a:picLocks noChangeAspect="1"/>
          </p:cNvPicPr>
          <p:nvPr/>
        </p:nvPicPr>
        <p:blipFill>
          <a:blip r:embed="rId7"/>
          <a:stretch>
            <a:fillRect/>
          </a:stretch>
        </p:blipFill>
        <p:spPr>
          <a:xfrm>
            <a:off x="4297825" y="4670652"/>
            <a:ext cx="3111500" cy="2070100"/>
          </a:xfrm>
          <a:prstGeom prst="rect">
            <a:avLst/>
          </a:prstGeom>
        </p:spPr>
      </p:pic>
      <p:sp>
        <p:nvSpPr>
          <p:cNvPr id="28" name="Rectangle 27">
            <a:extLst>
              <a:ext uri="{FF2B5EF4-FFF2-40B4-BE49-F238E27FC236}">
                <a16:creationId xmlns:a16="http://schemas.microsoft.com/office/drawing/2014/main" id="{B9FB109C-08E5-5D4D-B7D1-B6299FEBC478}"/>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22681118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urved Connector 21">
            <a:extLst>
              <a:ext uri="{FF2B5EF4-FFF2-40B4-BE49-F238E27FC236}">
                <a16:creationId xmlns:a16="http://schemas.microsoft.com/office/drawing/2014/main" id="{BDECDD97-12C3-724D-8965-E99C4F5E2696}"/>
              </a:ext>
            </a:extLst>
          </p:cNvPr>
          <p:cNvCxnSpPr>
            <a:cxnSpLocks/>
          </p:cNvCxnSpPr>
          <p:nvPr/>
        </p:nvCxnSpPr>
        <p:spPr>
          <a:xfrm flipH="1">
            <a:off x="1647444" y="2902217"/>
            <a:ext cx="648182" cy="1901249"/>
          </a:xfrm>
          <a:prstGeom prst="curvedConnector4">
            <a:avLst>
              <a:gd name="adj1" fmla="val -150690"/>
              <a:gd name="adj2" fmla="val 9962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9CD7FC49-1C37-AF40-8F05-75811D4AA1F7}"/>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lemur </a:t>
            </a:r>
          </a:p>
          <a:p>
            <a:pPr algn="ctr"/>
            <a:r>
              <a:rPr lang="en-US" dirty="0"/>
              <a:t>(x)</a:t>
            </a:r>
          </a:p>
        </p:txBody>
      </p:sp>
      <p:cxnSp>
        <p:nvCxnSpPr>
          <p:cNvPr id="11" name="Curved Connector 10">
            <a:extLst>
              <a:ext uri="{FF2B5EF4-FFF2-40B4-BE49-F238E27FC236}">
                <a16:creationId xmlns:a16="http://schemas.microsoft.com/office/drawing/2014/main" id="{0D628732-EDF1-8342-816E-A6DB46B0FC6A}"/>
              </a:ext>
            </a:extLst>
          </p:cNvPr>
          <p:cNvCxnSpPr>
            <a:cxnSpLocks/>
            <a:stCxn id="8" idx="0"/>
            <a:endCxn id="8" idx="3"/>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5481110-DFCC-CE47-AE3F-8904D12E1114}"/>
              </a:ext>
            </a:extLst>
          </p:cNvPr>
          <p:cNvSpPr/>
          <p:nvPr/>
        </p:nvSpPr>
        <p:spPr>
          <a:xfrm>
            <a:off x="1355191" y="1464379"/>
            <a:ext cx="2019784" cy="369332"/>
          </a:xfrm>
          <a:prstGeom prst="rect">
            <a:avLst/>
          </a:prstGeom>
        </p:spPr>
        <p:txBody>
          <a:bodyPr wrap="none">
            <a:spAutoFit/>
          </a:bodyPr>
          <a:lstStyle/>
          <a:p>
            <a:r>
              <a:rPr lang="en-US" dirty="0"/>
              <a:t>lemur reproduction</a:t>
            </a:r>
          </a:p>
        </p:txBody>
      </p:sp>
      <p:sp>
        <p:nvSpPr>
          <p:cNvPr id="14" name="Rectangle 13">
            <a:extLst>
              <a:ext uri="{FF2B5EF4-FFF2-40B4-BE49-F238E27FC236}">
                <a16:creationId xmlns:a16="http://schemas.microsoft.com/office/drawing/2014/main" id="{ADAA7D33-0650-3345-B3D1-F50A5BF9D579}"/>
              </a:ext>
            </a:extLst>
          </p:cNvPr>
          <p:cNvSpPr/>
          <p:nvPr/>
        </p:nvSpPr>
        <p:spPr>
          <a:xfrm>
            <a:off x="1831688" y="3387259"/>
            <a:ext cx="1336713" cy="369332"/>
          </a:xfrm>
          <a:prstGeom prst="rect">
            <a:avLst/>
          </a:prstGeom>
        </p:spPr>
        <p:txBody>
          <a:bodyPr wrap="none">
            <a:spAutoFit/>
          </a:bodyPr>
          <a:lstStyle/>
          <a:p>
            <a:r>
              <a:rPr lang="en-US" dirty="0"/>
              <a:t>lemur death</a:t>
            </a:r>
          </a:p>
        </p:txBody>
      </p:sp>
      <p:cxnSp>
        <p:nvCxnSpPr>
          <p:cNvPr id="15" name="Curved Connector 14">
            <a:extLst>
              <a:ext uri="{FF2B5EF4-FFF2-40B4-BE49-F238E27FC236}">
                <a16:creationId xmlns:a16="http://schemas.microsoft.com/office/drawing/2014/main" id="{3359B90E-D912-8D4C-AC33-7E785E92CA42}"/>
              </a:ext>
            </a:extLst>
          </p:cNvPr>
          <p:cNvCxnSpPr>
            <a:cxnSpLocks/>
            <a:stCxn id="8"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9F3910C-DD80-B546-8FCF-63622C9FA9DB}"/>
              </a:ext>
            </a:extLst>
          </p:cNvPr>
          <p:cNvSpPr/>
          <p:nvPr/>
        </p:nvSpPr>
        <p:spPr>
          <a:xfrm>
            <a:off x="1877192" y="3649866"/>
            <a:ext cx="3149105" cy="338554"/>
          </a:xfrm>
          <a:prstGeom prst="rect">
            <a:avLst/>
          </a:prstGeom>
          <a:solidFill>
            <a:schemeClr val="bg1"/>
          </a:solidFill>
        </p:spPr>
        <p:txBody>
          <a:bodyPr wrap="square">
            <a:spAutoFit/>
          </a:bodyPr>
          <a:lstStyle/>
          <a:p>
            <a:r>
              <a:rPr lang="en-US" sz="1600" i="1" dirty="0">
                <a:solidFill>
                  <a:srgbClr val="FF0000"/>
                </a:solidFill>
              </a:rPr>
              <a:t>(depends on fossa population)</a:t>
            </a:r>
          </a:p>
        </p:txBody>
      </p:sp>
      <p:cxnSp>
        <p:nvCxnSpPr>
          <p:cNvPr id="16" name="Curved Connector 15">
            <a:extLst>
              <a:ext uri="{FF2B5EF4-FFF2-40B4-BE49-F238E27FC236}">
                <a16:creationId xmlns:a16="http://schemas.microsoft.com/office/drawing/2014/main" id="{252613DB-33D4-3941-ACD5-93B7D209400A}"/>
              </a:ext>
            </a:extLst>
          </p:cNvPr>
          <p:cNvCxnSpPr>
            <a:cxnSpLocks/>
            <a:stCxn id="5" idx="0"/>
          </p:cNvCxnSpPr>
          <p:nvPr/>
        </p:nvCxnSpPr>
        <p:spPr>
          <a:xfrm rot="16200000" flipH="1" flipV="1">
            <a:off x="861095" y="501031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814C868-BD5F-CD4B-B8DD-AF7C3207582C}"/>
              </a:ext>
            </a:extLst>
          </p:cNvPr>
          <p:cNvSpPr/>
          <p:nvPr/>
        </p:nvSpPr>
        <p:spPr>
          <a:xfrm>
            <a:off x="115160" y="4072275"/>
            <a:ext cx="2744662" cy="615553"/>
          </a:xfrm>
          <a:prstGeom prst="rect">
            <a:avLst/>
          </a:prstGeom>
        </p:spPr>
        <p:txBody>
          <a:bodyPr wrap="none">
            <a:spAutoFit/>
          </a:bodyPr>
          <a:lstStyle/>
          <a:p>
            <a:r>
              <a:rPr lang="en-US" dirty="0"/>
              <a:t>fossa reproduction</a:t>
            </a:r>
          </a:p>
          <a:p>
            <a:r>
              <a:rPr lang="en-US" sz="1600" i="1" dirty="0">
                <a:solidFill>
                  <a:srgbClr val="FF0000"/>
                </a:solidFill>
              </a:rPr>
              <a:t>(depends on lemur population)</a:t>
            </a:r>
          </a:p>
        </p:txBody>
      </p:sp>
      <p:cxnSp>
        <p:nvCxnSpPr>
          <p:cNvPr id="56" name="Curved Connector 55">
            <a:extLst>
              <a:ext uri="{FF2B5EF4-FFF2-40B4-BE49-F238E27FC236}">
                <a16:creationId xmlns:a16="http://schemas.microsoft.com/office/drawing/2014/main" id="{BD5A85E7-B2FB-4C4F-9471-D0FFCA2FF276}"/>
              </a:ext>
            </a:extLst>
          </p:cNvPr>
          <p:cNvCxnSpPr>
            <a:cxnSpLocks/>
          </p:cNvCxnSpPr>
          <p:nvPr/>
        </p:nvCxnSpPr>
        <p:spPr>
          <a:xfrm rot="5400000">
            <a:off x="1286892" y="6382834"/>
            <a:ext cx="346729"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38035A2-724D-5246-B650-4A32572A0F17}"/>
              </a:ext>
            </a:extLst>
          </p:cNvPr>
          <p:cNvSpPr/>
          <p:nvPr/>
        </p:nvSpPr>
        <p:spPr>
          <a:xfrm>
            <a:off x="1487491" y="6235531"/>
            <a:ext cx="1259704" cy="369332"/>
          </a:xfrm>
          <a:prstGeom prst="rect">
            <a:avLst/>
          </a:prstGeom>
        </p:spPr>
        <p:txBody>
          <a:bodyPr wrap="none">
            <a:spAutoFit/>
          </a:bodyPr>
          <a:lstStyle/>
          <a:p>
            <a:r>
              <a:rPr lang="en-US" dirty="0"/>
              <a:t>fossa death</a:t>
            </a:r>
          </a:p>
        </p:txBody>
      </p:sp>
      <p:cxnSp>
        <p:nvCxnSpPr>
          <p:cNvPr id="69" name="Curved Connector 68">
            <a:extLst>
              <a:ext uri="{FF2B5EF4-FFF2-40B4-BE49-F238E27FC236}">
                <a16:creationId xmlns:a16="http://schemas.microsoft.com/office/drawing/2014/main" id="{134B87A3-9AD8-9B4C-B084-123E6B1327A0}"/>
              </a:ext>
            </a:extLst>
          </p:cNvPr>
          <p:cNvCxnSpPr>
            <a:cxnSpLocks/>
          </p:cNvCxnSpPr>
          <p:nvPr/>
        </p:nvCxnSpPr>
        <p:spPr>
          <a:xfrm flipH="1" flipV="1">
            <a:off x="1268553" y="3766782"/>
            <a:ext cx="547722" cy="2067922"/>
          </a:xfrm>
          <a:prstGeom prst="curvedConnector5">
            <a:avLst>
              <a:gd name="adj1" fmla="val 328579"/>
              <a:gd name="adj2" fmla="val 114475"/>
              <a:gd name="adj3" fmla="val 13263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CA87B8D-43B3-0D45-AB4E-4089118600C5}"/>
              </a:ext>
            </a:extLst>
          </p:cNvPr>
          <p:cNvSpPr/>
          <p:nvPr/>
        </p:nvSpPr>
        <p:spPr>
          <a:xfrm>
            <a:off x="839593" y="503181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fossa </a:t>
            </a:r>
          </a:p>
          <a:p>
            <a:pPr algn="ctr"/>
            <a:r>
              <a:rPr lang="en-US" dirty="0"/>
              <a:t>(y)</a:t>
            </a:r>
          </a:p>
        </p:txBody>
      </p:sp>
      <p:pic>
        <p:nvPicPr>
          <p:cNvPr id="23" name="Picture 22">
            <a:extLst>
              <a:ext uri="{FF2B5EF4-FFF2-40B4-BE49-F238E27FC236}">
                <a16:creationId xmlns:a16="http://schemas.microsoft.com/office/drawing/2014/main" id="{C684308F-D703-0141-9217-5F06C80811A9}"/>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24" name="Picture 23">
            <a:extLst>
              <a:ext uri="{FF2B5EF4-FFF2-40B4-BE49-F238E27FC236}">
                <a16:creationId xmlns:a16="http://schemas.microsoft.com/office/drawing/2014/main" id="{E057838B-B3A8-9442-8995-BF4A103566C6}"/>
              </a:ext>
            </a:extLst>
          </p:cNvPr>
          <p:cNvPicPr>
            <a:picLocks noChangeAspect="1"/>
          </p:cNvPicPr>
          <p:nvPr/>
        </p:nvPicPr>
        <p:blipFill>
          <a:blip r:embed="rId3"/>
          <a:stretch>
            <a:fillRect/>
          </a:stretch>
        </p:blipFill>
        <p:spPr>
          <a:xfrm>
            <a:off x="1524182" y="3485212"/>
            <a:ext cx="266700" cy="419100"/>
          </a:xfrm>
          <a:prstGeom prst="rect">
            <a:avLst/>
          </a:prstGeom>
        </p:spPr>
      </p:pic>
      <p:pic>
        <p:nvPicPr>
          <p:cNvPr id="25" name="Picture 24">
            <a:extLst>
              <a:ext uri="{FF2B5EF4-FFF2-40B4-BE49-F238E27FC236}">
                <a16:creationId xmlns:a16="http://schemas.microsoft.com/office/drawing/2014/main" id="{EB8C577D-520C-2741-B2C5-193A81BAC393}"/>
              </a:ext>
            </a:extLst>
          </p:cNvPr>
          <p:cNvPicPr>
            <a:picLocks noChangeAspect="1"/>
          </p:cNvPicPr>
          <p:nvPr/>
        </p:nvPicPr>
        <p:blipFill>
          <a:blip r:embed="rId4"/>
          <a:stretch>
            <a:fillRect/>
          </a:stretch>
        </p:blipFill>
        <p:spPr>
          <a:xfrm>
            <a:off x="598702" y="4888207"/>
            <a:ext cx="190500" cy="342900"/>
          </a:xfrm>
          <a:prstGeom prst="rect">
            <a:avLst/>
          </a:prstGeom>
        </p:spPr>
      </p:pic>
      <p:pic>
        <p:nvPicPr>
          <p:cNvPr id="27" name="Picture 26">
            <a:extLst>
              <a:ext uri="{FF2B5EF4-FFF2-40B4-BE49-F238E27FC236}">
                <a16:creationId xmlns:a16="http://schemas.microsoft.com/office/drawing/2014/main" id="{47BA75FA-2A8C-144A-B10B-0AE035CC125E}"/>
              </a:ext>
            </a:extLst>
          </p:cNvPr>
          <p:cNvPicPr>
            <a:picLocks noChangeAspect="1"/>
          </p:cNvPicPr>
          <p:nvPr/>
        </p:nvPicPr>
        <p:blipFill>
          <a:blip r:embed="rId5"/>
          <a:stretch>
            <a:fillRect/>
          </a:stretch>
        </p:blipFill>
        <p:spPr>
          <a:xfrm>
            <a:off x="2632580" y="6253209"/>
            <a:ext cx="254000" cy="317500"/>
          </a:xfrm>
          <a:prstGeom prst="rect">
            <a:avLst/>
          </a:prstGeom>
        </p:spPr>
      </p:pic>
      <p:pic>
        <p:nvPicPr>
          <p:cNvPr id="13" name="Picture 12">
            <a:extLst>
              <a:ext uri="{FF2B5EF4-FFF2-40B4-BE49-F238E27FC236}">
                <a16:creationId xmlns:a16="http://schemas.microsoft.com/office/drawing/2014/main" id="{68EBAC01-A70F-314B-A042-735F49A06957}"/>
              </a:ext>
            </a:extLst>
          </p:cNvPr>
          <p:cNvPicPr>
            <a:picLocks noChangeAspect="1"/>
          </p:cNvPicPr>
          <p:nvPr/>
        </p:nvPicPr>
        <p:blipFill>
          <a:blip r:embed="rId6"/>
          <a:stretch>
            <a:fillRect/>
          </a:stretch>
        </p:blipFill>
        <p:spPr>
          <a:xfrm>
            <a:off x="5168734" y="2961710"/>
            <a:ext cx="3111500" cy="2070100"/>
          </a:xfrm>
          <a:prstGeom prst="rect">
            <a:avLst/>
          </a:prstGeom>
        </p:spPr>
      </p:pic>
      <p:sp>
        <p:nvSpPr>
          <p:cNvPr id="17" name="Rectangle 16">
            <a:extLst>
              <a:ext uri="{FF2B5EF4-FFF2-40B4-BE49-F238E27FC236}">
                <a16:creationId xmlns:a16="http://schemas.microsoft.com/office/drawing/2014/main" id="{DFF81644-1742-4B4F-B331-1B594A999F68}"/>
              </a:ext>
            </a:extLst>
          </p:cNvPr>
          <p:cNvSpPr/>
          <p:nvPr/>
        </p:nvSpPr>
        <p:spPr>
          <a:xfrm>
            <a:off x="4400654" y="5231346"/>
            <a:ext cx="4647659" cy="1477328"/>
          </a:xfrm>
          <a:prstGeom prst="rect">
            <a:avLst/>
          </a:prstGeom>
          <a:ln>
            <a:solidFill>
              <a:schemeClr val="tx1"/>
            </a:solidFill>
          </a:ln>
        </p:spPr>
        <p:txBody>
          <a:bodyPr wrap="square">
            <a:spAutoFit/>
          </a:bodyPr>
          <a:lstStyle/>
          <a:p>
            <a:r>
              <a:rPr lang="en-US" b="1" dirty="0">
                <a:solidFill>
                  <a:srgbClr val="FF0000"/>
                </a:solidFill>
              </a:rPr>
              <a:t>SOME ASSUMPTIONS</a:t>
            </a:r>
          </a:p>
          <a:p>
            <a:r>
              <a:rPr lang="en-US" dirty="0"/>
              <a:t>• the </a:t>
            </a:r>
            <a:r>
              <a:rPr lang="en-US" b="1" dirty="0">
                <a:solidFill>
                  <a:srgbClr val="FF0000"/>
                </a:solidFill>
              </a:rPr>
              <a:t>lemur</a:t>
            </a:r>
            <a:r>
              <a:rPr lang="en-US" dirty="0"/>
              <a:t> has an unlimited food supply</a:t>
            </a:r>
          </a:p>
          <a:p>
            <a:r>
              <a:rPr lang="en-US" dirty="0"/>
              <a:t>• the </a:t>
            </a:r>
            <a:r>
              <a:rPr lang="en-US" b="1" dirty="0">
                <a:solidFill>
                  <a:srgbClr val="FF0000"/>
                </a:solidFill>
              </a:rPr>
              <a:t>lemur</a:t>
            </a:r>
            <a:r>
              <a:rPr lang="en-US" dirty="0"/>
              <a:t> only dies from being eaten by fossa</a:t>
            </a:r>
          </a:p>
          <a:p>
            <a:r>
              <a:rPr lang="en-US" dirty="0"/>
              <a:t>• the </a:t>
            </a:r>
            <a:r>
              <a:rPr lang="en-US" b="1" dirty="0">
                <a:solidFill>
                  <a:srgbClr val="FF0000"/>
                </a:solidFill>
              </a:rPr>
              <a:t>fossa</a:t>
            </a:r>
            <a:r>
              <a:rPr lang="en-US" dirty="0"/>
              <a:t> is totally dependent on a single prey species (the lemur) as its only food supply</a:t>
            </a:r>
          </a:p>
        </p:txBody>
      </p:sp>
      <p:sp>
        <p:nvSpPr>
          <p:cNvPr id="29" name="Rectangle 28">
            <a:extLst>
              <a:ext uri="{FF2B5EF4-FFF2-40B4-BE49-F238E27FC236}">
                <a16:creationId xmlns:a16="http://schemas.microsoft.com/office/drawing/2014/main" id="{9935AA32-6DB0-2C4E-84E1-97BD53F8D6A8}"/>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4062398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FEC59D-E54D-1B43-87CC-F8F59498325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CD6DC97F-5DF6-EC44-BA63-953FDBD395A4}"/>
              </a:ext>
            </a:extLst>
          </p:cNvPr>
          <p:cNvPicPr>
            <a:picLocks noChangeAspect="1"/>
          </p:cNvPicPr>
          <p:nvPr/>
        </p:nvPicPr>
        <p:blipFill>
          <a:blip r:embed="rId3"/>
          <a:stretch>
            <a:fillRect/>
          </a:stretch>
        </p:blipFill>
        <p:spPr>
          <a:xfrm>
            <a:off x="0" y="1246537"/>
            <a:ext cx="9144000" cy="4830438"/>
          </a:xfrm>
          <a:prstGeom prst="rect">
            <a:avLst/>
          </a:prstGeom>
        </p:spPr>
      </p:pic>
      <p:sp>
        <p:nvSpPr>
          <p:cNvPr id="7" name="Rectangle 6">
            <a:extLst>
              <a:ext uri="{FF2B5EF4-FFF2-40B4-BE49-F238E27FC236}">
                <a16:creationId xmlns:a16="http://schemas.microsoft.com/office/drawing/2014/main" id="{F72B43AD-1C70-0E46-A117-0946CD1D921A}"/>
              </a:ext>
            </a:extLst>
          </p:cNvPr>
          <p:cNvSpPr/>
          <p:nvPr/>
        </p:nvSpPr>
        <p:spPr>
          <a:xfrm>
            <a:off x="7248698" y="1463041"/>
            <a:ext cx="897775" cy="714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Lemurs</a:t>
            </a:r>
          </a:p>
          <a:p>
            <a:r>
              <a:rPr lang="en-US" dirty="0" err="1">
                <a:solidFill>
                  <a:schemeClr val="tx1"/>
                </a:solidFill>
              </a:rPr>
              <a:t>Fossas</a:t>
            </a:r>
            <a:endParaRPr lang="en-US" dirty="0">
              <a:solidFill>
                <a:schemeClr val="tx1"/>
              </a:solidFill>
            </a:endParaRPr>
          </a:p>
        </p:txBody>
      </p:sp>
    </p:spTree>
    <p:extLst>
      <p:ext uri="{BB962C8B-B14F-4D97-AF65-F5344CB8AC3E}">
        <p14:creationId xmlns:p14="http://schemas.microsoft.com/office/powerpoint/2010/main" val="121677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predator-prey</a:t>
            </a:r>
            <a:r>
              <a:rPr lang="en-US" sz="2800" dirty="0">
                <a:solidFill>
                  <a:srgbClr val="000000"/>
                </a:solidFill>
                <a:latin typeface="Helvetica" pitchFamily="2" charset="0"/>
              </a:rPr>
              <a:t> </a:t>
            </a:r>
            <a:r>
              <a:rPr lang="en-US" sz="2800" b="1" dirty="0">
                <a:solidFill>
                  <a:srgbClr val="000000"/>
                </a:solidFill>
                <a:effectLst/>
                <a:latin typeface="Helvetica" pitchFamily="2" charset="0"/>
              </a:rPr>
              <a:t>model</a:t>
            </a:r>
            <a:endParaRPr lang="en-US" sz="2800" dirty="0">
              <a:solidFill>
                <a:srgbClr val="000000"/>
              </a:solidFill>
              <a:effectLst/>
              <a:latin typeface="Helvetica" pitchFamily="2" charset="0"/>
            </a:endParaRPr>
          </a:p>
        </p:txBody>
      </p:sp>
      <p:pic>
        <p:nvPicPr>
          <p:cNvPr id="26" name="Picture 25">
            <a:extLst>
              <a:ext uri="{FF2B5EF4-FFF2-40B4-BE49-F238E27FC236}">
                <a16:creationId xmlns:a16="http://schemas.microsoft.com/office/drawing/2014/main" id="{C522B2F6-9C15-DE4C-B1AC-EE6F463B1865}"/>
              </a:ext>
            </a:extLst>
          </p:cNvPr>
          <p:cNvPicPr>
            <a:picLocks noChangeAspect="1"/>
          </p:cNvPicPr>
          <p:nvPr/>
        </p:nvPicPr>
        <p:blipFill rotWithShape="1">
          <a:blip r:embed="rId3"/>
          <a:srcRect l="1172" r="2593"/>
          <a:stretch/>
        </p:blipFill>
        <p:spPr>
          <a:xfrm>
            <a:off x="66500" y="1731955"/>
            <a:ext cx="8096598" cy="4929663"/>
          </a:xfrm>
          <a:prstGeom prst="rect">
            <a:avLst/>
          </a:prstGeom>
        </p:spPr>
      </p:pic>
      <p:pic>
        <p:nvPicPr>
          <p:cNvPr id="2" name="Picture 1">
            <a:extLst>
              <a:ext uri="{FF2B5EF4-FFF2-40B4-BE49-F238E27FC236}">
                <a16:creationId xmlns:a16="http://schemas.microsoft.com/office/drawing/2014/main" id="{268B90AA-0732-BF4B-BA38-37FE0743BDAE}"/>
              </a:ext>
            </a:extLst>
          </p:cNvPr>
          <p:cNvPicPr>
            <a:picLocks noChangeAspect="1"/>
          </p:cNvPicPr>
          <p:nvPr/>
        </p:nvPicPr>
        <p:blipFill>
          <a:blip r:embed="rId4"/>
          <a:stretch>
            <a:fillRect/>
          </a:stretch>
        </p:blipFill>
        <p:spPr>
          <a:xfrm>
            <a:off x="6068293" y="94566"/>
            <a:ext cx="2892827" cy="1928551"/>
          </a:xfrm>
          <a:prstGeom prst="rect">
            <a:avLst/>
          </a:prstGeom>
        </p:spPr>
      </p:pic>
    </p:spTree>
    <p:extLst>
      <p:ext uri="{BB962C8B-B14F-4D97-AF65-F5344CB8AC3E}">
        <p14:creationId xmlns:p14="http://schemas.microsoft.com/office/powerpoint/2010/main" val="34215607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628650" y="-166888"/>
            <a:ext cx="7886700" cy="1325563"/>
          </a:xfrm>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a:xfrm>
            <a:off x="628650" y="1158675"/>
            <a:ext cx="7886700" cy="4351338"/>
          </a:xfrm>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5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endParaRPr lang="en-US" sz="28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p>
          <a:p>
            <a:r>
              <a:rPr lang="en-US" sz="2800" dirty="0"/>
              <a:t>Structured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structurés</a:t>
            </a:r>
            <a:r>
              <a:rPr lang="en-US" sz="2800" i="1" dirty="0">
                <a:solidFill>
                  <a:srgbClr val="0070C0"/>
                </a:solidFill>
              </a:rPr>
              <a:t>.</a:t>
            </a:r>
            <a:endParaRPr lang="en-US" sz="2800" dirty="0">
              <a:solidFill>
                <a:srgbClr val="0070C0"/>
              </a:solidFill>
            </a:endParaRPr>
          </a:p>
          <a:p>
            <a:r>
              <a:rPr lang="en-US" sz="2800" dirty="0"/>
              <a:t>Two population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des deux populations</a:t>
            </a:r>
            <a:endParaRPr lang="en-US" sz="2800" dirty="0"/>
          </a:p>
          <a:p>
            <a:pPr marL="0" indent="0">
              <a:buNone/>
            </a:pP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3585958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BE CHECK - Meme - MemesHappen">
            <a:extLst>
              <a:ext uri="{FF2B5EF4-FFF2-40B4-BE49-F238E27FC236}">
                <a16:creationId xmlns:a16="http://schemas.microsoft.com/office/drawing/2014/main" id="{1749ADF7-9986-B6DD-E774-6E07F0D2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409" y="3825393"/>
            <a:ext cx="3745181" cy="279448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06D259E-996B-8F87-D264-75AF4C919147}"/>
              </a:ext>
            </a:extLst>
          </p:cNvPr>
          <p:cNvSpPr>
            <a:spLocks noGrp="1"/>
          </p:cNvSpPr>
          <p:nvPr>
            <p:ph type="title"/>
          </p:nvPr>
        </p:nvSpPr>
        <p:spPr>
          <a:xfrm>
            <a:off x="628650" y="238126"/>
            <a:ext cx="7886700" cy="1325563"/>
          </a:xfrm>
        </p:spPr>
        <p:txBody>
          <a:bodyPr/>
          <a:lstStyle/>
          <a:p>
            <a:r>
              <a:rPr lang="en-US" dirty="0"/>
              <a:t>What pattern can we see in simple predator-prey relationships?</a:t>
            </a:r>
          </a:p>
        </p:txBody>
      </p:sp>
      <p:sp>
        <p:nvSpPr>
          <p:cNvPr id="5" name="Title 3">
            <a:extLst>
              <a:ext uri="{FF2B5EF4-FFF2-40B4-BE49-F238E27FC236}">
                <a16:creationId xmlns:a16="http://schemas.microsoft.com/office/drawing/2014/main" id="{79AD7460-E41F-4D97-121C-34BDE69C5ADF}"/>
              </a:ext>
            </a:extLst>
          </p:cNvPr>
          <p:cNvSpPr txBox="1">
            <a:spLocks/>
          </p:cNvSpPr>
          <p:nvPr/>
        </p:nvSpPr>
        <p:spPr>
          <a:xfrm>
            <a:off x="3041650" y="114458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Cycles / oscillations</a:t>
            </a:r>
          </a:p>
        </p:txBody>
      </p:sp>
      <p:sp>
        <p:nvSpPr>
          <p:cNvPr id="6" name="Title 3">
            <a:extLst>
              <a:ext uri="{FF2B5EF4-FFF2-40B4-BE49-F238E27FC236}">
                <a16:creationId xmlns:a16="http://schemas.microsoft.com/office/drawing/2014/main" id="{7946C018-EB72-FA32-C0C6-AF0ECAA086E4}"/>
              </a:ext>
            </a:extLst>
          </p:cNvPr>
          <p:cNvSpPr txBox="1">
            <a:spLocks/>
          </p:cNvSpPr>
          <p:nvPr/>
        </p:nvSpPr>
        <p:spPr>
          <a:xfrm>
            <a:off x="831850" y="1988566"/>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could we modify to make this model more complex/realistic?</a:t>
            </a:r>
          </a:p>
        </p:txBody>
      </p:sp>
      <p:sp>
        <p:nvSpPr>
          <p:cNvPr id="7" name="Title 3">
            <a:extLst>
              <a:ext uri="{FF2B5EF4-FFF2-40B4-BE49-F238E27FC236}">
                <a16:creationId xmlns:a16="http://schemas.microsoft.com/office/drawing/2014/main" id="{1885344E-2AF5-DD1C-CB1F-87EB55D11248}"/>
              </a:ext>
            </a:extLst>
          </p:cNvPr>
          <p:cNvSpPr txBox="1">
            <a:spLocks/>
          </p:cNvSpPr>
          <p:nvPr/>
        </p:nvSpPr>
        <p:spPr>
          <a:xfrm>
            <a:off x="1257300" y="289502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Lemurs/fossa eat other things, die of other causes</a:t>
            </a:r>
          </a:p>
        </p:txBody>
      </p:sp>
    </p:spTree>
    <p:extLst>
      <p:ext uri="{BB962C8B-B14F-4D97-AF65-F5344CB8AC3E}">
        <p14:creationId xmlns:p14="http://schemas.microsoft.com/office/powerpoint/2010/main" val="380085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257300" y="302952"/>
            <a:ext cx="7886700" cy="1325563"/>
          </a:xfrm>
        </p:spPr>
        <p:txBody>
          <a:bodyPr>
            <a:noAutofit/>
          </a:bodyPr>
          <a:lstStyle/>
          <a:p>
            <a:r>
              <a:rPr lang="en-US" sz="3600" b="1" dirty="0">
                <a:latin typeface="Helvetica" pitchFamily="2" charset="0"/>
              </a:rPr>
              <a:t>4. SIR Models</a:t>
            </a:r>
            <a:br>
              <a:rPr lang="en-US" sz="3600" b="1" dirty="0">
                <a:latin typeface="Helvetica" pitchFamily="2" charset="0"/>
              </a:rPr>
            </a:br>
            <a:r>
              <a:rPr lang="en-US" sz="3600" b="1" dirty="0">
                <a:solidFill>
                  <a:srgbClr val="0070C0"/>
                </a:solidFill>
                <a:latin typeface="Helvetica" pitchFamily="2" charset="0"/>
              </a:rPr>
              <a:t>4. Les </a:t>
            </a:r>
            <a:r>
              <a:rPr lang="en-US" sz="3600" b="1" dirty="0" err="1">
                <a:solidFill>
                  <a:srgbClr val="0070C0"/>
                </a:solidFill>
                <a:latin typeface="Helvetica" pitchFamily="2" charset="0"/>
              </a:rPr>
              <a:t>modèles</a:t>
            </a:r>
            <a:r>
              <a:rPr lang="en-US" sz="3600" b="1" dirty="0">
                <a:solidFill>
                  <a:srgbClr val="0070C0"/>
                </a:solidFill>
                <a:latin typeface="Helvetica" pitchFamily="2" charset="0"/>
              </a:rPr>
              <a:t> SIR</a:t>
            </a:r>
            <a:br>
              <a:rPr lang="en-US" sz="3600" dirty="0">
                <a:latin typeface="Helvetica" pitchFamily="2" charset="0"/>
              </a:rPr>
            </a:br>
            <a:endParaRPr lang="en-US" sz="3600" dirty="0">
              <a:latin typeface="Helvetica" pitchFamily="2" charset="0"/>
            </a:endParaRPr>
          </a:p>
        </p:txBody>
      </p:sp>
      <p:pic>
        <p:nvPicPr>
          <p:cNvPr id="3" name="Picture 2">
            <a:extLst>
              <a:ext uri="{FF2B5EF4-FFF2-40B4-BE49-F238E27FC236}">
                <a16:creationId xmlns:a16="http://schemas.microsoft.com/office/drawing/2014/main" id="{7861FA1C-328E-DA42-AEBB-3482E1297145}"/>
              </a:ext>
            </a:extLst>
          </p:cNvPr>
          <p:cNvPicPr>
            <a:picLocks noChangeAspect="1"/>
          </p:cNvPicPr>
          <p:nvPr/>
        </p:nvPicPr>
        <p:blipFill>
          <a:blip r:embed="rId2"/>
          <a:stretch>
            <a:fillRect/>
          </a:stretch>
        </p:blipFill>
        <p:spPr>
          <a:xfrm>
            <a:off x="219018" y="302952"/>
            <a:ext cx="825500" cy="965200"/>
          </a:xfrm>
          <a:prstGeom prst="rect">
            <a:avLst/>
          </a:prstGeom>
        </p:spPr>
      </p:pic>
    </p:spTree>
    <p:extLst>
      <p:ext uri="{BB962C8B-B14F-4D97-AF65-F5344CB8AC3E}">
        <p14:creationId xmlns:p14="http://schemas.microsoft.com/office/powerpoint/2010/main" val="513278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8106BA-FE31-2542-9DB9-236A1296772E}"/>
              </a:ext>
            </a:extLst>
          </p:cNvPr>
          <p:cNvPicPr>
            <a:picLocks noChangeAspect="1"/>
          </p:cNvPicPr>
          <p:nvPr/>
        </p:nvPicPr>
        <p:blipFill>
          <a:blip r:embed="rId3"/>
          <a:stretch>
            <a:fillRect/>
          </a:stretch>
        </p:blipFill>
        <p:spPr>
          <a:xfrm>
            <a:off x="1852583" y="306280"/>
            <a:ext cx="5438833" cy="6245439"/>
          </a:xfrm>
          <a:prstGeom prst="rect">
            <a:avLst/>
          </a:prstGeom>
        </p:spPr>
      </p:pic>
    </p:spTree>
    <p:extLst>
      <p:ext uri="{BB962C8B-B14F-4D97-AF65-F5344CB8AC3E}">
        <p14:creationId xmlns:p14="http://schemas.microsoft.com/office/powerpoint/2010/main" val="3368680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D4EFC-F70B-6C4B-9290-4B5C103F827A}"/>
              </a:ext>
            </a:extLst>
          </p:cNvPr>
          <p:cNvSpPr/>
          <p:nvPr/>
        </p:nvSpPr>
        <p:spPr>
          <a:xfrm>
            <a:off x="602672" y="3060252"/>
            <a:ext cx="7938656" cy="2400657"/>
          </a:xfrm>
          <a:prstGeom prst="rect">
            <a:avLst/>
          </a:prstGeom>
        </p:spPr>
        <p:txBody>
          <a:bodyPr wrap="square">
            <a:spAutoFit/>
          </a:bodyPr>
          <a:lstStyle/>
          <a:p>
            <a:pPr algn="ctr"/>
            <a:r>
              <a:rPr lang="en-US" sz="3000" b="1" dirty="0"/>
              <a:t>How does measles transmit through Antananarivo?</a:t>
            </a:r>
          </a:p>
          <a:p>
            <a:pPr algn="ctr"/>
            <a:endParaRPr lang="en-US" sz="3000" b="1" dirty="0"/>
          </a:p>
          <a:p>
            <a:pPr algn="ctr"/>
            <a:r>
              <a:rPr lang="en-US" sz="3000" i="1" dirty="0">
                <a:solidFill>
                  <a:schemeClr val="accent5">
                    <a:lumMod val="75000"/>
                  </a:schemeClr>
                </a:solidFill>
              </a:rPr>
              <a:t>Comment la </a:t>
            </a:r>
            <a:r>
              <a:rPr lang="en-US" sz="3000" i="1" dirty="0" err="1">
                <a:solidFill>
                  <a:schemeClr val="accent5">
                    <a:lumMod val="75000"/>
                  </a:schemeClr>
                </a:solidFill>
              </a:rPr>
              <a:t>rougéole</a:t>
            </a:r>
            <a:r>
              <a:rPr lang="en-US" sz="3000" i="1" dirty="0">
                <a:solidFill>
                  <a:schemeClr val="accent5">
                    <a:lumMod val="75000"/>
                  </a:schemeClr>
                </a:solidFill>
              </a:rPr>
              <a:t> se </a:t>
            </a:r>
            <a:r>
              <a:rPr lang="en-US" sz="3000" i="1" dirty="0" err="1">
                <a:solidFill>
                  <a:schemeClr val="accent5">
                    <a:lumMod val="75000"/>
                  </a:schemeClr>
                </a:solidFill>
              </a:rPr>
              <a:t>transmet-elle</a:t>
            </a:r>
            <a:r>
              <a:rPr lang="en-US" sz="3000" i="1" dirty="0">
                <a:solidFill>
                  <a:schemeClr val="accent5">
                    <a:lumMod val="75000"/>
                  </a:schemeClr>
                </a:solidFill>
              </a:rPr>
              <a:t> </a:t>
            </a:r>
            <a:r>
              <a:rPr lang="en-US" sz="3000" i="1" dirty="0" err="1">
                <a:solidFill>
                  <a:schemeClr val="accent5">
                    <a:lumMod val="75000"/>
                  </a:schemeClr>
                </a:solidFill>
              </a:rPr>
              <a:t>à</a:t>
            </a:r>
            <a:r>
              <a:rPr lang="en-US" sz="3000" i="1" dirty="0">
                <a:solidFill>
                  <a:schemeClr val="accent5">
                    <a:lumMod val="75000"/>
                  </a:schemeClr>
                </a:solidFill>
              </a:rPr>
              <a:t> Antananarivo?</a:t>
            </a:r>
            <a:endParaRPr lang="en-US" sz="3000" dirty="0">
              <a:solidFill>
                <a:schemeClr val="accent5">
                  <a:lumMod val="75000"/>
                </a:schemeClr>
              </a:solidFill>
            </a:endParaRPr>
          </a:p>
        </p:txBody>
      </p: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8660C754-3789-424D-B744-C08AD763E738}"/>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4054849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
        <p:nvSpPr>
          <p:cNvPr id="4" name="Rectangle 3">
            <a:extLst>
              <a:ext uri="{FF2B5EF4-FFF2-40B4-BE49-F238E27FC236}">
                <a16:creationId xmlns:a16="http://schemas.microsoft.com/office/drawing/2014/main" id="{1AD6FE59-FC33-184F-B863-7C2C83D82430}"/>
              </a:ext>
            </a:extLst>
          </p:cNvPr>
          <p:cNvSpPr/>
          <p:nvPr/>
        </p:nvSpPr>
        <p:spPr>
          <a:xfrm>
            <a:off x="91440" y="3429000"/>
            <a:ext cx="896112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684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gradFill flip="none" rotWithShape="1">
            <a:gsLst>
              <a:gs pos="0">
                <a:schemeClr val="tx1"/>
              </a:gs>
              <a:gs pos="50000">
                <a:schemeClr val="bg2">
                  <a:lumMod val="75000"/>
                </a:schemeClr>
              </a:gs>
              <a:gs pos="100000">
                <a:schemeClr val="tx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gradFill flip="none" rotWithShape="1">
            <a:gsLst>
              <a:gs pos="0">
                <a:srgbClr val="FF0000">
                  <a:shade val="30000"/>
                  <a:satMod val="115000"/>
                </a:srgbClr>
              </a:gs>
              <a:gs pos="50000">
                <a:srgbClr val="FF0000">
                  <a:shade val="67500"/>
                  <a:satMod val="115000"/>
                </a:srgbClr>
              </a:gs>
              <a:gs pos="100000">
                <a:srgbClr val="F0CECD"/>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gradFill flip="none" rotWithShape="1">
            <a:gsLst>
              <a:gs pos="0">
                <a:schemeClr val="accent6">
                  <a:lumMod val="50000"/>
                </a:schemeClr>
              </a:gs>
              <a:gs pos="50000">
                <a:schemeClr val="accent6">
                  <a:shade val="67500"/>
                  <a:satMod val="115000"/>
                </a:schemeClr>
              </a:gs>
              <a:gs pos="100000">
                <a:srgbClr val="CCF4D6"/>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4158132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gradFill flip="none" rotWithShape="1">
            <a:gsLst>
              <a:gs pos="0">
                <a:schemeClr val="tx1"/>
              </a:gs>
              <a:gs pos="50000">
                <a:schemeClr val="bg2">
                  <a:lumMod val="75000"/>
                </a:schemeClr>
              </a:gs>
              <a:gs pos="100000">
                <a:schemeClr val="tx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gradFill flip="none" rotWithShape="1">
            <a:gsLst>
              <a:gs pos="0">
                <a:srgbClr val="FF0000">
                  <a:shade val="30000"/>
                  <a:satMod val="115000"/>
                </a:srgbClr>
              </a:gs>
              <a:gs pos="50000">
                <a:srgbClr val="FF0000">
                  <a:shade val="67500"/>
                  <a:satMod val="115000"/>
                </a:srgbClr>
              </a:gs>
              <a:gs pos="100000">
                <a:srgbClr val="F0CECD"/>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gradFill flip="none" rotWithShape="1">
            <a:gsLst>
              <a:gs pos="0">
                <a:schemeClr val="accent6">
                  <a:lumMod val="50000"/>
                </a:schemeClr>
              </a:gs>
              <a:gs pos="50000">
                <a:schemeClr val="accent6">
                  <a:shade val="67500"/>
                  <a:satMod val="115000"/>
                </a:schemeClr>
              </a:gs>
              <a:gs pos="100000">
                <a:srgbClr val="CCF4D6"/>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6" name="Rectangle 15">
            <a:extLst>
              <a:ext uri="{FF2B5EF4-FFF2-40B4-BE49-F238E27FC236}">
                <a16:creationId xmlns:a16="http://schemas.microsoft.com/office/drawing/2014/main" id="{AE75B2E4-B38A-6A46-8492-426467968A4A}"/>
              </a:ext>
            </a:extLst>
          </p:cNvPr>
          <p:cNvSpPr/>
          <p:nvPr/>
        </p:nvSpPr>
        <p:spPr>
          <a:xfrm>
            <a:off x="1476629" y="5756114"/>
            <a:ext cx="6377067" cy="523220"/>
          </a:xfrm>
          <a:prstGeom prst="rect">
            <a:avLst/>
          </a:prstGeom>
        </p:spPr>
        <p:txBody>
          <a:bodyPr wrap="none">
            <a:spAutoFit/>
          </a:bodyPr>
          <a:lstStyle/>
          <a:p>
            <a:r>
              <a:rPr lang="en-US" sz="2800" b="1" dirty="0">
                <a:latin typeface="Helvetica" pitchFamily="2" charset="0"/>
              </a:rPr>
              <a:t>What are the big assumptions here?</a:t>
            </a:r>
          </a:p>
        </p:txBody>
      </p:sp>
    </p:spTree>
    <p:extLst>
      <p:ext uri="{BB962C8B-B14F-4D97-AF65-F5344CB8AC3E}">
        <p14:creationId xmlns:p14="http://schemas.microsoft.com/office/powerpoint/2010/main" val="34507638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gradFill flip="none" rotWithShape="1">
            <a:gsLst>
              <a:gs pos="0">
                <a:schemeClr val="tx1"/>
              </a:gs>
              <a:gs pos="50000">
                <a:schemeClr val="bg2">
                  <a:lumMod val="75000"/>
                </a:schemeClr>
              </a:gs>
              <a:gs pos="100000">
                <a:schemeClr val="tx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gradFill flip="none" rotWithShape="1">
            <a:gsLst>
              <a:gs pos="0">
                <a:srgbClr val="FF0000">
                  <a:shade val="30000"/>
                  <a:satMod val="115000"/>
                </a:srgbClr>
              </a:gs>
              <a:gs pos="50000">
                <a:srgbClr val="FF0000">
                  <a:shade val="67500"/>
                  <a:satMod val="115000"/>
                </a:srgbClr>
              </a:gs>
              <a:gs pos="100000">
                <a:srgbClr val="F0CECD"/>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gradFill flip="none" rotWithShape="1">
            <a:gsLst>
              <a:gs pos="0">
                <a:schemeClr val="accent6">
                  <a:lumMod val="50000"/>
                </a:schemeClr>
              </a:gs>
              <a:gs pos="50000">
                <a:schemeClr val="accent6">
                  <a:shade val="67500"/>
                  <a:satMod val="115000"/>
                </a:schemeClr>
              </a:gs>
              <a:gs pos="100000">
                <a:srgbClr val="CCF4D6"/>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6" name="Rectangle 15">
            <a:extLst>
              <a:ext uri="{FF2B5EF4-FFF2-40B4-BE49-F238E27FC236}">
                <a16:creationId xmlns:a16="http://schemas.microsoft.com/office/drawing/2014/main" id="{AE75B2E4-B38A-6A46-8492-426467968A4A}"/>
              </a:ext>
            </a:extLst>
          </p:cNvPr>
          <p:cNvSpPr/>
          <p:nvPr/>
        </p:nvSpPr>
        <p:spPr>
          <a:xfrm>
            <a:off x="1476629" y="5756114"/>
            <a:ext cx="6377067" cy="523220"/>
          </a:xfrm>
          <a:prstGeom prst="rect">
            <a:avLst/>
          </a:prstGeom>
        </p:spPr>
        <p:txBody>
          <a:bodyPr wrap="none">
            <a:spAutoFit/>
          </a:bodyPr>
          <a:lstStyle/>
          <a:p>
            <a:r>
              <a:rPr lang="en-US" sz="2800" b="1" dirty="0">
                <a:latin typeface="Helvetica" pitchFamily="2" charset="0"/>
              </a:rPr>
              <a:t>What are the big assumptions here?</a:t>
            </a:r>
          </a:p>
        </p:txBody>
      </p:sp>
      <p:sp>
        <p:nvSpPr>
          <p:cNvPr id="17" name="Rectangle 16">
            <a:extLst>
              <a:ext uri="{FF2B5EF4-FFF2-40B4-BE49-F238E27FC236}">
                <a16:creationId xmlns:a16="http://schemas.microsoft.com/office/drawing/2014/main" id="{CCE9628A-A8CE-E24F-BECF-6CFD69F2583B}"/>
              </a:ext>
            </a:extLst>
          </p:cNvPr>
          <p:cNvSpPr/>
          <p:nvPr/>
        </p:nvSpPr>
        <p:spPr>
          <a:xfrm>
            <a:off x="126508" y="2743095"/>
            <a:ext cx="1931811" cy="369332"/>
          </a:xfrm>
          <a:prstGeom prst="rect">
            <a:avLst/>
          </a:prstGeom>
        </p:spPr>
        <p:txBody>
          <a:bodyPr wrap="none">
            <a:spAutoFit/>
          </a:bodyPr>
          <a:lstStyle/>
          <a:p>
            <a:r>
              <a:rPr lang="en-US" dirty="0">
                <a:solidFill>
                  <a:srgbClr val="FF0000"/>
                </a:solidFill>
              </a:rPr>
              <a:t>everyone is either:</a:t>
            </a:r>
          </a:p>
        </p:txBody>
      </p:sp>
    </p:spTree>
    <p:extLst>
      <p:ext uri="{BB962C8B-B14F-4D97-AF65-F5344CB8AC3E}">
        <p14:creationId xmlns:p14="http://schemas.microsoft.com/office/powerpoint/2010/main" val="21320573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a:t>
            </a:r>
            <a:r>
              <a:rPr lang="en-US" b="1" dirty="0">
                <a:solidFill>
                  <a:srgbClr val="FF0000"/>
                </a:solidFill>
                <a:latin typeface="Helvetica Light" panose="020B0403020202020204" pitchFamily="34" charset="0"/>
              </a:rPr>
              <a:t> 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7" name="Rectangle 16">
            <a:extLst>
              <a:ext uri="{FF2B5EF4-FFF2-40B4-BE49-F238E27FC236}">
                <a16:creationId xmlns:a16="http://schemas.microsoft.com/office/drawing/2014/main" id="{CCE9628A-A8CE-E24F-BECF-6CFD69F2583B}"/>
              </a:ext>
            </a:extLst>
          </p:cNvPr>
          <p:cNvSpPr/>
          <p:nvPr/>
        </p:nvSpPr>
        <p:spPr>
          <a:xfrm>
            <a:off x="126508" y="2743095"/>
            <a:ext cx="1931811" cy="369332"/>
          </a:xfrm>
          <a:prstGeom prst="rect">
            <a:avLst/>
          </a:prstGeom>
        </p:spPr>
        <p:txBody>
          <a:bodyPr wrap="none">
            <a:spAutoFit/>
          </a:bodyPr>
          <a:lstStyle/>
          <a:p>
            <a:r>
              <a:rPr lang="en-US" dirty="0"/>
              <a:t>everyone is either:</a:t>
            </a:r>
          </a:p>
        </p:txBody>
      </p:sp>
      <p:sp>
        <p:nvSpPr>
          <p:cNvPr id="18" name="Rectangle 17">
            <a:extLst>
              <a:ext uri="{FF2B5EF4-FFF2-40B4-BE49-F238E27FC236}">
                <a16:creationId xmlns:a16="http://schemas.microsoft.com/office/drawing/2014/main" id="{521F71B3-60F2-B74C-9575-A91A364A98CB}"/>
              </a:ext>
            </a:extLst>
          </p:cNvPr>
          <p:cNvSpPr/>
          <p:nvPr/>
        </p:nvSpPr>
        <p:spPr>
          <a:xfrm>
            <a:off x="906090"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19" name="Rectangle 18">
            <a:extLst>
              <a:ext uri="{FF2B5EF4-FFF2-40B4-BE49-F238E27FC236}">
                <a16:creationId xmlns:a16="http://schemas.microsoft.com/office/drawing/2014/main" id="{94F170CC-CDC4-7646-B108-DEF00644E67A}"/>
              </a:ext>
            </a:extLst>
          </p:cNvPr>
          <p:cNvSpPr/>
          <p:nvPr/>
        </p:nvSpPr>
        <p:spPr>
          <a:xfrm>
            <a:off x="3765666"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20" name="Rectangle 19">
            <a:extLst>
              <a:ext uri="{FF2B5EF4-FFF2-40B4-BE49-F238E27FC236}">
                <a16:creationId xmlns:a16="http://schemas.microsoft.com/office/drawing/2014/main" id="{CF375BE5-FF33-064C-8464-A93C6A3771D8}"/>
              </a:ext>
            </a:extLst>
          </p:cNvPr>
          <p:cNvSpPr/>
          <p:nvPr/>
        </p:nvSpPr>
        <p:spPr>
          <a:xfrm>
            <a:off x="6625243"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3" name="Rectangle 2">
            <a:extLst>
              <a:ext uri="{FF2B5EF4-FFF2-40B4-BE49-F238E27FC236}">
                <a16:creationId xmlns:a16="http://schemas.microsoft.com/office/drawing/2014/main" id="{DB7333EB-6CCB-6A43-BCF6-B7B1C2809BA8}"/>
              </a:ext>
            </a:extLst>
          </p:cNvPr>
          <p:cNvSpPr/>
          <p:nvPr/>
        </p:nvSpPr>
        <p:spPr>
          <a:xfrm>
            <a:off x="372364" y="5227567"/>
            <a:ext cx="3743162" cy="369332"/>
          </a:xfrm>
          <a:prstGeom prst="rect">
            <a:avLst/>
          </a:prstGeom>
        </p:spPr>
        <p:txBody>
          <a:bodyPr wrap="square">
            <a:spAutoFit/>
          </a:bodyPr>
          <a:lstStyle/>
          <a:p>
            <a:r>
              <a:rPr lang="en-US" dirty="0"/>
              <a:t>people mix uniformly (mass action)</a:t>
            </a:r>
          </a:p>
        </p:txBody>
      </p:sp>
      <p:sp>
        <p:nvSpPr>
          <p:cNvPr id="4" name="Rectangle 3">
            <a:extLst>
              <a:ext uri="{FF2B5EF4-FFF2-40B4-BE49-F238E27FC236}">
                <a16:creationId xmlns:a16="http://schemas.microsoft.com/office/drawing/2014/main" id="{0F8FC5D3-D4B1-754C-BC22-511AC2FC405E}"/>
              </a:ext>
            </a:extLst>
          </p:cNvPr>
          <p:cNvSpPr/>
          <p:nvPr/>
        </p:nvSpPr>
        <p:spPr>
          <a:xfrm>
            <a:off x="369922" y="5560429"/>
            <a:ext cx="4572000" cy="369332"/>
          </a:xfrm>
          <a:prstGeom prst="rect">
            <a:avLst/>
          </a:prstGeom>
        </p:spPr>
        <p:txBody>
          <a:bodyPr>
            <a:spAutoFit/>
          </a:bodyPr>
          <a:lstStyle/>
          <a:p>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2897882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5" name="Rectangle 14">
            <a:extLst>
              <a:ext uri="{FF2B5EF4-FFF2-40B4-BE49-F238E27FC236}">
                <a16:creationId xmlns:a16="http://schemas.microsoft.com/office/drawing/2014/main" id="{4387AD0E-B18E-0141-8402-2D037DA765B5}"/>
              </a:ext>
            </a:extLst>
          </p:cNvPr>
          <p:cNvSpPr/>
          <p:nvPr/>
        </p:nvSpPr>
        <p:spPr>
          <a:xfrm>
            <a:off x="2687577" y="389105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5532125" y="3891056"/>
            <a:ext cx="996748" cy="369332"/>
          </a:xfrm>
          <a:prstGeom prst="rect">
            <a:avLst/>
          </a:prstGeom>
        </p:spPr>
        <p:txBody>
          <a:bodyPr wrap="none">
            <a:spAutoFit/>
          </a:bodyPr>
          <a:lstStyle/>
          <a:p>
            <a:r>
              <a:rPr lang="en-US" dirty="0"/>
              <a:t>recovery</a:t>
            </a:r>
          </a:p>
        </p:txBody>
      </p:sp>
      <p:sp>
        <p:nvSpPr>
          <p:cNvPr id="17" name="Rectangle 16">
            <a:extLst>
              <a:ext uri="{FF2B5EF4-FFF2-40B4-BE49-F238E27FC236}">
                <a16:creationId xmlns:a16="http://schemas.microsoft.com/office/drawing/2014/main" id="{6031CD9F-9CB1-1D4A-9B4E-61F9CDC7C1B4}"/>
              </a:ext>
            </a:extLst>
          </p:cNvPr>
          <p:cNvSpPr/>
          <p:nvPr/>
        </p:nvSpPr>
        <p:spPr>
          <a:xfrm>
            <a:off x="4680432" y="5119419"/>
            <a:ext cx="2751144" cy="646331"/>
          </a:xfrm>
          <a:prstGeom prst="rect">
            <a:avLst/>
          </a:prstGeom>
        </p:spPr>
        <p:txBody>
          <a:bodyPr wrap="square">
            <a:spAutoFit/>
          </a:bodyPr>
          <a:lstStyle/>
          <a:p>
            <a:pPr algn="ctr"/>
            <a:r>
              <a:rPr lang="en-US" dirty="0"/>
              <a:t>no latent period</a:t>
            </a:r>
          </a:p>
          <a:p>
            <a:pPr algn="ctr"/>
            <a:r>
              <a:rPr lang="en-US" dirty="0"/>
              <a:t>(infectious when infected)</a:t>
            </a:r>
          </a:p>
        </p:txBody>
      </p:sp>
      <p:sp>
        <p:nvSpPr>
          <p:cNvPr id="18" name="Rectangle 17">
            <a:extLst>
              <a:ext uri="{FF2B5EF4-FFF2-40B4-BE49-F238E27FC236}">
                <a16:creationId xmlns:a16="http://schemas.microsoft.com/office/drawing/2014/main" id="{A5FDB8DA-E6BE-9C4C-AD74-F25D2EC0EC85}"/>
              </a:ext>
            </a:extLst>
          </p:cNvPr>
          <p:cNvSpPr/>
          <p:nvPr/>
        </p:nvSpPr>
        <p:spPr>
          <a:xfrm>
            <a:off x="1788696" y="5139803"/>
            <a:ext cx="2283558" cy="646330"/>
          </a:xfrm>
          <a:prstGeom prst="rect">
            <a:avLst/>
          </a:prstGeom>
        </p:spPr>
        <p:txBody>
          <a:bodyPr wrap="square">
            <a:spAutoFit/>
          </a:bodyPr>
          <a:lstStyle/>
          <a:p>
            <a:pPr algn="ctr"/>
            <a:r>
              <a:rPr lang="en-US" dirty="0"/>
              <a:t>people mix uniformly (mass action)</a:t>
            </a:r>
          </a:p>
        </p:txBody>
      </p:sp>
      <p:sp>
        <p:nvSpPr>
          <p:cNvPr id="19" name="Rectangle 18">
            <a:extLst>
              <a:ext uri="{FF2B5EF4-FFF2-40B4-BE49-F238E27FC236}">
                <a16:creationId xmlns:a16="http://schemas.microsoft.com/office/drawing/2014/main" id="{D68C7145-5F7E-E94B-A442-1C3B80EC16FD}"/>
              </a:ext>
            </a:extLst>
          </p:cNvPr>
          <p:cNvSpPr/>
          <p:nvPr/>
        </p:nvSpPr>
        <p:spPr>
          <a:xfrm>
            <a:off x="4800595" y="5640873"/>
            <a:ext cx="2630981" cy="369332"/>
          </a:xfrm>
          <a:prstGeom prst="rect">
            <a:avLst/>
          </a:prstGeom>
        </p:spPr>
        <p:txBody>
          <a:bodyPr wrap="square">
            <a:spAutoFit/>
          </a:bodyPr>
          <a:lstStyle/>
          <a:p>
            <a:r>
              <a:rPr lang="en-US" dirty="0">
                <a:solidFill>
                  <a:srgbClr val="0070C0"/>
                </a:solidFill>
              </a:rPr>
              <a:t>pas de </a:t>
            </a:r>
            <a:r>
              <a:rPr lang="en-US" dirty="0" err="1">
                <a:solidFill>
                  <a:srgbClr val="0070C0"/>
                </a:solidFill>
              </a:rPr>
              <a:t>période</a:t>
            </a:r>
            <a:r>
              <a:rPr lang="en-US" dirty="0">
                <a:solidFill>
                  <a:srgbClr val="0070C0"/>
                </a:solidFill>
              </a:rPr>
              <a:t> de </a:t>
            </a:r>
            <a:r>
              <a:rPr lang="en-US" dirty="0" err="1">
                <a:solidFill>
                  <a:srgbClr val="0070C0"/>
                </a:solidFill>
              </a:rPr>
              <a:t>latence</a:t>
            </a:r>
            <a:endParaRPr lang="en-US" dirty="0">
              <a:solidFill>
                <a:srgbClr val="0070C0"/>
              </a:solidFill>
            </a:endParaRPr>
          </a:p>
        </p:txBody>
      </p:sp>
      <p:sp>
        <p:nvSpPr>
          <p:cNvPr id="21" name="Rectangle 20">
            <a:extLst>
              <a:ext uri="{FF2B5EF4-FFF2-40B4-BE49-F238E27FC236}">
                <a16:creationId xmlns:a16="http://schemas.microsoft.com/office/drawing/2014/main" id="{A614AA4F-BBC5-DF4B-8B00-5C44B3D9C5E8}"/>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2" name="Rectangle 21">
            <a:extLst>
              <a:ext uri="{FF2B5EF4-FFF2-40B4-BE49-F238E27FC236}">
                <a16:creationId xmlns:a16="http://schemas.microsoft.com/office/drawing/2014/main" id="{98A6C562-0134-FD47-B629-31276A4962C4}"/>
              </a:ext>
            </a:extLst>
          </p:cNvPr>
          <p:cNvSpPr/>
          <p:nvPr/>
        </p:nvSpPr>
        <p:spPr>
          <a:xfrm>
            <a:off x="1150612" y="5653478"/>
            <a:ext cx="3462245" cy="646331"/>
          </a:xfrm>
          <a:prstGeom prst="rect">
            <a:avLst/>
          </a:prstGeom>
        </p:spPr>
        <p:txBody>
          <a:bodyPr wrap="square">
            <a:spAutoFit/>
          </a:bodyPr>
          <a:lstStyle/>
          <a:p>
            <a:pPr algn="ctr"/>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10614930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274326"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133902"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5993479"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024158"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867108"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460650"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483762"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236998"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5" name="Rectangle 14">
            <a:extLst>
              <a:ext uri="{FF2B5EF4-FFF2-40B4-BE49-F238E27FC236}">
                <a16:creationId xmlns:a16="http://schemas.microsoft.com/office/drawing/2014/main" id="{4387AD0E-B18E-0141-8402-2D037DA765B5}"/>
              </a:ext>
            </a:extLst>
          </p:cNvPr>
          <p:cNvSpPr/>
          <p:nvPr/>
        </p:nvSpPr>
        <p:spPr>
          <a:xfrm>
            <a:off x="2055813" y="389105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4900361" y="3891056"/>
            <a:ext cx="996748" cy="369332"/>
          </a:xfrm>
          <a:prstGeom prst="rect">
            <a:avLst/>
          </a:prstGeom>
        </p:spPr>
        <p:txBody>
          <a:bodyPr wrap="none">
            <a:spAutoFit/>
          </a:bodyPr>
          <a:lstStyle/>
          <a:p>
            <a:r>
              <a:rPr lang="en-US" dirty="0"/>
              <a:t>recovery</a:t>
            </a:r>
          </a:p>
        </p:txBody>
      </p:sp>
      <p:sp>
        <p:nvSpPr>
          <p:cNvPr id="17" name="Rectangle 16">
            <a:extLst>
              <a:ext uri="{FF2B5EF4-FFF2-40B4-BE49-F238E27FC236}">
                <a16:creationId xmlns:a16="http://schemas.microsoft.com/office/drawing/2014/main" id="{6031CD9F-9CB1-1D4A-9B4E-61F9CDC7C1B4}"/>
              </a:ext>
            </a:extLst>
          </p:cNvPr>
          <p:cNvSpPr/>
          <p:nvPr/>
        </p:nvSpPr>
        <p:spPr>
          <a:xfrm>
            <a:off x="4048668" y="5119419"/>
            <a:ext cx="2751144" cy="646331"/>
          </a:xfrm>
          <a:prstGeom prst="rect">
            <a:avLst/>
          </a:prstGeom>
        </p:spPr>
        <p:txBody>
          <a:bodyPr wrap="square">
            <a:spAutoFit/>
          </a:bodyPr>
          <a:lstStyle/>
          <a:p>
            <a:pPr algn="ctr"/>
            <a:r>
              <a:rPr lang="en-US" dirty="0"/>
              <a:t>no latent period</a:t>
            </a:r>
          </a:p>
          <a:p>
            <a:pPr algn="ctr"/>
            <a:r>
              <a:rPr lang="en-US" dirty="0"/>
              <a:t>(infectious when infected)</a:t>
            </a:r>
          </a:p>
        </p:txBody>
      </p:sp>
      <p:sp>
        <p:nvSpPr>
          <p:cNvPr id="18" name="Rectangle 17">
            <a:extLst>
              <a:ext uri="{FF2B5EF4-FFF2-40B4-BE49-F238E27FC236}">
                <a16:creationId xmlns:a16="http://schemas.microsoft.com/office/drawing/2014/main" id="{A5FDB8DA-E6BE-9C4C-AD74-F25D2EC0EC85}"/>
              </a:ext>
            </a:extLst>
          </p:cNvPr>
          <p:cNvSpPr/>
          <p:nvPr/>
        </p:nvSpPr>
        <p:spPr>
          <a:xfrm>
            <a:off x="1156932" y="5139803"/>
            <a:ext cx="2283558" cy="646330"/>
          </a:xfrm>
          <a:prstGeom prst="rect">
            <a:avLst/>
          </a:prstGeom>
        </p:spPr>
        <p:txBody>
          <a:bodyPr wrap="square">
            <a:spAutoFit/>
          </a:bodyPr>
          <a:lstStyle/>
          <a:p>
            <a:pPr algn="ctr"/>
            <a:r>
              <a:rPr lang="en-US" dirty="0"/>
              <a:t>people mix uniformly (mass action)</a:t>
            </a:r>
          </a:p>
        </p:txBody>
      </p:sp>
      <p:sp>
        <p:nvSpPr>
          <p:cNvPr id="19" name="Rectangle 18">
            <a:extLst>
              <a:ext uri="{FF2B5EF4-FFF2-40B4-BE49-F238E27FC236}">
                <a16:creationId xmlns:a16="http://schemas.microsoft.com/office/drawing/2014/main" id="{D68C7145-5F7E-E94B-A442-1C3B80EC16FD}"/>
              </a:ext>
            </a:extLst>
          </p:cNvPr>
          <p:cNvSpPr/>
          <p:nvPr/>
        </p:nvSpPr>
        <p:spPr>
          <a:xfrm>
            <a:off x="4168831" y="5640873"/>
            <a:ext cx="2630981" cy="369332"/>
          </a:xfrm>
          <a:prstGeom prst="rect">
            <a:avLst/>
          </a:prstGeom>
        </p:spPr>
        <p:txBody>
          <a:bodyPr wrap="square">
            <a:spAutoFit/>
          </a:bodyPr>
          <a:lstStyle/>
          <a:p>
            <a:r>
              <a:rPr lang="en-US" dirty="0">
                <a:solidFill>
                  <a:srgbClr val="0070C0"/>
                </a:solidFill>
              </a:rPr>
              <a:t>pas de </a:t>
            </a:r>
            <a:r>
              <a:rPr lang="en-US" dirty="0" err="1">
                <a:solidFill>
                  <a:srgbClr val="0070C0"/>
                </a:solidFill>
              </a:rPr>
              <a:t>période</a:t>
            </a:r>
            <a:r>
              <a:rPr lang="en-US" dirty="0">
                <a:solidFill>
                  <a:srgbClr val="0070C0"/>
                </a:solidFill>
              </a:rPr>
              <a:t> de </a:t>
            </a:r>
            <a:r>
              <a:rPr lang="en-US" dirty="0" err="1">
                <a:solidFill>
                  <a:srgbClr val="0070C0"/>
                </a:solidFill>
              </a:rPr>
              <a:t>latence</a:t>
            </a:r>
            <a:endParaRPr lang="en-US" dirty="0">
              <a:solidFill>
                <a:srgbClr val="0070C0"/>
              </a:solidFill>
            </a:endParaRPr>
          </a:p>
        </p:txBody>
      </p:sp>
      <p:sp>
        <p:nvSpPr>
          <p:cNvPr id="3" name="Rectangle 2">
            <a:extLst>
              <a:ext uri="{FF2B5EF4-FFF2-40B4-BE49-F238E27FC236}">
                <a16:creationId xmlns:a16="http://schemas.microsoft.com/office/drawing/2014/main" id="{CC3D05A1-B4C6-E247-8EBE-4BA357335F36}"/>
              </a:ext>
            </a:extLst>
          </p:cNvPr>
          <p:cNvSpPr/>
          <p:nvPr/>
        </p:nvSpPr>
        <p:spPr>
          <a:xfrm>
            <a:off x="7759938" y="3674279"/>
            <a:ext cx="1438098" cy="646331"/>
          </a:xfrm>
          <a:prstGeom prst="rect">
            <a:avLst/>
          </a:prstGeom>
        </p:spPr>
        <p:txBody>
          <a:bodyPr wrap="square">
            <a:spAutoFit/>
          </a:bodyPr>
          <a:lstStyle/>
          <a:p>
            <a:r>
              <a:rPr lang="en-US" dirty="0"/>
              <a:t>recovery is permanent</a:t>
            </a:r>
          </a:p>
        </p:txBody>
      </p:sp>
      <p:sp>
        <p:nvSpPr>
          <p:cNvPr id="4" name="Rectangle 3">
            <a:extLst>
              <a:ext uri="{FF2B5EF4-FFF2-40B4-BE49-F238E27FC236}">
                <a16:creationId xmlns:a16="http://schemas.microsoft.com/office/drawing/2014/main" id="{0D1CC412-8E10-8743-9AD8-972D71337D95}"/>
              </a:ext>
            </a:extLst>
          </p:cNvPr>
          <p:cNvSpPr/>
          <p:nvPr/>
        </p:nvSpPr>
        <p:spPr>
          <a:xfrm>
            <a:off x="7581206" y="4302066"/>
            <a:ext cx="1612669" cy="923330"/>
          </a:xfrm>
          <a:prstGeom prst="rect">
            <a:avLst/>
          </a:prstGeom>
        </p:spPr>
        <p:txBody>
          <a:bodyPr wrap="square">
            <a:spAutoFit/>
          </a:bodyPr>
          <a:lstStyle/>
          <a:p>
            <a:pPr algn="ctr"/>
            <a:r>
              <a:rPr lang="en-US" dirty="0">
                <a:solidFill>
                  <a:srgbClr val="0365C0"/>
                </a:solidFill>
                <a:effectLst/>
              </a:rPr>
              <a:t>la </a:t>
            </a:r>
            <a:r>
              <a:rPr lang="en-US" dirty="0" err="1">
                <a:solidFill>
                  <a:srgbClr val="0365C0"/>
                </a:solidFill>
                <a:effectLst/>
              </a:rPr>
              <a:t>récupération</a:t>
            </a:r>
            <a:r>
              <a:rPr lang="en-US" dirty="0">
                <a:solidFill>
                  <a:srgbClr val="0365C0"/>
                </a:solidFill>
                <a:effectLst/>
              </a:rPr>
              <a:t> </a:t>
            </a:r>
            <a:r>
              <a:rPr lang="en-US" dirty="0" err="1">
                <a:solidFill>
                  <a:srgbClr val="0365C0"/>
                </a:solidFill>
                <a:effectLst/>
              </a:rPr>
              <a:t>est</a:t>
            </a:r>
            <a:r>
              <a:rPr lang="en-US" dirty="0">
                <a:solidFill>
                  <a:srgbClr val="0365C0"/>
                </a:solidFill>
                <a:effectLst/>
              </a:rPr>
              <a:t> </a:t>
            </a:r>
            <a:r>
              <a:rPr lang="en-US" dirty="0" err="1">
                <a:solidFill>
                  <a:srgbClr val="0365C0"/>
                </a:solidFill>
                <a:effectLst/>
              </a:rPr>
              <a:t>permanente</a:t>
            </a:r>
            <a:endParaRPr lang="en-US" dirty="0">
              <a:solidFill>
                <a:srgbClr val="0365C0"/>
              </a:solidFill>
              <a:effectLst/>
            </a:endParaRPr>
          </a:p>
        </p:txBody>
      </p:sp>
      <p:sp>
        <p:nvSpPr>
          <p:cNvPr id="20" name="Rectangle 19">
            <a:extLst>
              <a:ext uri="{FF2B5EF4-FFF2-40B4-BE49-F238E27FC236}">
                <a16:creationId xmlns:a16="http://schemas.microsoft.com/office/drawing/2014/main" id="{BA7567FF-3979-9340-9635-09FA216037B7}"/>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1" name="Rectangle 20">
            <a:extLst>
              <a:ext uri="{FF2B5EF4-FFF2-40B4-BE49-F238E27FC236}">
                <a16:creationId xmlns:a16="http://schemas.microsoft.com/office/drawing/2014/main" id="{7095176B-A039-7C47-80D9-802234BC38FC}"/>
              </a:ext>
            </a:extLst>
          </p:cNvPr>
          <p:cNvSpPr/>
          <p:nvPr/>
        </p:nvSpPr>
        <p:spPr>
          <a:xfrm>
            <a:off x="460650" y="5687039"/>
            <a:ext cx="3462245" cy="646331"/>
          </a:xfrm>
          <a:prstGeom prst="rect">
            <a:avLst/>
          </a:prstGeom>
        </p:spPr>
        <p:txBody>
          <a:bodyPr wrap="square">
            <a:spAutoFit/>
          </a:bodyPr>
          <a:lstStyle/>
          <a:p>
            <a:pPr algn="ctr"/>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2506311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274326"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133902"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5993479"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024158"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867108"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460650"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483762"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236998"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5" name="Rectangle 14">
            <a:extLst>
              <a:ext uri="{FF2B5EF4-FFF2-40B4-BE49-F238E27FC236}">
                <a16:creationId xmlns:a16="http://schemas.microsoft.com/office/drawing/2014/main" id="{4387AD0E-B18E-0141-8402-2D037DA765B5}"/>
              </a:ext>
            </a:extLst>
          </p:cNvPr>
          <p:cNvSpPr/>
          <p:nvPr/>
        </p:nvSpPr>
        <p:spPr>
          <a:xfrm>
            <a:off x="2055813" y="389105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4900361" y="3891056"/>
            <a:ext cx="996748" cy="369332"/>
          </a:xfrm>
          <a:prstGeom prst="rect">
            <a:avLst/>
          </a:prstGeom>
        </p:spPr>
        <p:txBody>
          <a:bodyPr wrap="none">
            <a:spAutoFit/>
          </a:bodyPr>
          <a:lstStyle/>
          <a:p>
            <a:r>
              <a:rPr lang="en-US" dirty="0"/>
              <a:t>recovery</a:t>
            </a:r>
          </a:p>
        </p:txBody>
      </p:sp>
      <p:sp>
        <p:nvSpPr>
          <p:cNvPr id="17" name="Rectangle 16">
            <a:extLst>
              <a:ext uri="{FF2B5EF4-FFF2-40B4-BE49-F238E27FC236}">
                <a16:creationId xmlns:a16="http://schemas.microsoft.com/office/drawing/2014/main" id="{6031CD9F-9CB1-1D4A-9B4E-61F9CDC7C1B4}"/>
              </a:ext>
            </a:extLst>
          </p:cNvPr>
          <p:cNvSpPr/>
          <p:nvPr/>
        </p:nvSpPr>
        <p:spPr>
          <a:xfrm>
            <a:off x="4048668" y="5119419"/>
            <a:ext cx="2751144" cy="646331"/>
          </a:xfrm>
          <a:prstGeom prst="rect">
            <a:avLst/>
          </a:prstGeom>
        </p:spPr>
        <p:txBody>
          <a:bodyPr wrap="square">
            <a:spAutoFit/>
          </a:bodyPr>
          <a:lstStyle/>
          <a:p>
            <a:pPr algn="ctr"/>
            <a:r>
              <a:rPr lang="en-US" dirty="0"/>
              <a:t>no latent period</a:t>
            </a:r>
          </a:p>
          <a:p>
            <a:pPr algn="ctr"/>
            <a:r>
              <a:rPr lang="en-US" dirty="0"/>
              <a:t>(infectious when infected)</a:t>
            </a:r>
          </a:p>
        </p:txBody>
      </p:sp>
      <p:sp>
        <p:nvSpPr>
          <p:cNvPr id="18" name="Rectangle 17">
            <a:extLst>
              <a:ext uri="{FF2B5EF4-FFF2-40B4-BE49-F238E27FC236}">
                <a16:creationId xmlns:a16="http://schemas.microsoft.com/office/drawing/2014/main" id="{A5FDB8DA-E6BE-9C4C-AD74-F25D2EC0EC85}"/>
              </a:ext>
            </a:extLst>
          </p:cNvPr>
          <p:cNvSpPr/>
          <p:nvPr/>
        </p:nvSpPr>
        <p:spPr>
          <a:xfrm>
            <a:off x="1156932" y="5139803"/>
            <a:ext cx="2283558" cy="646330"/>
          </a:xfrm>
          <a:prstGeom prst="rect">
            <a:avLst/>
          </a:prstGeom>
        </p:spPr>
        <p:txBody>
          <a:bodyPr wrap="square">
            <a:spAutoFit/>
          </a:bodyPr>
          <a:lstStyle/>
          <a:p>
            <a:pPr algn="ctr"/>
            <a:r>
              <a:rPr lang="en-US" dirty="0"/>
              <a:t>people mix uniformly (mass action)</a:t>
            </a:r>
          </a:p>
        </p:txBody>
      </p:sp>
      <p:sp>
        <p:nvSpPr>
          <p:cNvPr id="19" name="Rectangle 18">
            <a:extLst>
              <a:ext uri="{FF2B5EF4-FFF2-40B4-BE49-F238E27FC236}">
                <a16:creationId xmlns:a16="http://schemas.microsoft.com/office/drawing/2014/main" id="{D68C7145-5F7E-E94B-A442-1C3B80EC16FD}"/>
              </a:ext>
            </a:extLst>
          </p:cNvPr>
          <p:cNvSpPr/>
          <p:nvPr/>
        </p:nvSpPr>
        <p:spPr>
          <a:xfrm>
            <a:off x="4168831" y="5640873"/>
            <a:ext cx="2630981" cy="369332"/>
          </a:xfrm>
          <a:prstGeom prst="rect">
            <a:avLst/>
          </a:prstGeom>
        </p:spPr>
        <p:txBody>
          <a:bodyPr wrap="square">
            <a:spAutoFit/>
          </a:bodyPr>
          <a:lstStyle/>
          <a:p>
            <a:r>
              <a:rPr lang="en-US" dirty="0">
                <a:solidFill>
                  <a:srgbClr val="0070C0"/>
                </a:solidFill>
              </a:rPr>
              <a:t>pas de </a:t>
            </a:r>
            <a:r>
              <a:rPr lang="en-US" dirty="0" err="1">
                <a:solidFill>
                  <a:srgbClr val="0070C0"/>
                </a:solidFill>
              </a:rPr>
              <a:t>période</a:t>
            </a:r>
            <a:r>
              <a:rPr lang="en-US" dirty="0">
                <a:solidFill>
                  <a:srgbClr val="0070C0"/>
                </a:solidFill>
              </a:rPr>
              <a:t> de </a:t>
            </a:r>
            <a:r>
              <a:rPr lang="en-US" dirty="0" err="1">
                <a:solidFill>
                  <a:srgbClr val="0070C0"/>
                </a:solidFill>
              </a:rPr>
              <a:t>latence</a:t>
            </a:r>
            <a:endParaRPr lang="en-US" dirty="0">
              <a:solidFill>
                <a:srgbClr val="0070C0"/>
              </a:solidFill>
            </a:endParaRPr>
          </a:p>
        </p:txBody>
      </p:sp>
      <p:sp>
        <p:nvSpPr>
          <p:cNvPr id="3" name="Rectangle 2">
            <a:extLst>
              <a:ext uri="{FF2B5EF4-FFF2-40B4-BE49-F238E27FC236}">
                <a16:creationId xmlns:a16="http://schemas.microsoft.com/office/drawing/2014/main" id="{CC3D05A1-B4C6-E247-8EBE-4BA357335F36}"/>
              </a:ext>
            </a:extLst>
          </p:cNvPr>
          <p:cNvSpPr/>
          <p:nvPr/>
        </p:nvSpPr>
        <p:spPr>
          <a:xfrm>
            <a:off x="7759938" y="3674279"/>
            <a:ext cx="1438098" cy="646331"/>
          </a:xfrm>
          <a:prstGeom prst="rect">
            <a:avLst/>
          </a:prstGeom>
        </p:spPr>
        <p:txBody>
          <a:bodyPr wrap="square">
            <a:spAutoFit/>
          </a:bodyPr>
          <a:lstStyle/>
          <a:p>
            <a:r>
              <a:rPr lang="en-US" dirty="0"/>
              <a:t>recovery is permanent</a:t>
            </a:r>
          </a:p>
        </p:txBody>
      </p:sp>
      <p:sp>
        <p:nvSpPr>
          <p:cNvPr id="4" name="Rectangle 3">
            <a:extLst>
              <a:ext uri="{FF2B5EF4-FFF2-40B4-BE49-F238E27FC236}">
                <a16:creationId xmlns:a16="http://schemas.microsoft.com/office/drawing/2014/main" id="{0D1CC412-8E10-8743-9AD8-972D71337D95}"/>
              </a:ext>
            </a:extLst>
          </p:cNvPr>
          <p:cNvSpPr/>
          <p:nvPr/>
        </p:nvSpPr>
        <p:spPr>
          <a:xfrm>
            <a:off x="7581206" y="4302066"/>
            <a:ext cx="1612669" cy="923330"/>
          </a:xfrm>
          <a:prstGeom prst="rect">
            <a:avLst/>
          </a:prstGeom>
        </p:spPr>
        <p:txBody>
          <a:bodyPr wrap="square">
            <a:spAutoFit/>
          </a:bodyPr>
          <a:lstStyle/>
          <a:p>
            <a:pPr algn="ctr"/>
            <a:r>
              <a:rPr lang="en-US" dirty="0">
                <a:solidFill>
                  <a:srgbClr val="0365C0"/>
                </a:solidFill>
                <a:effectLst/>
              </a:rPr>
              <a:t>la </a:t>
            </a:r>
            <a:r>
              <a:rPr lang="en-US" dirty="0" err="1">
                <a:solidFill>
                  <a:srgbClr val="0365C0"/>
                </a:solidFill>
                <a:effectLst/>
              </a:rPr>
              <a:t>récupération</a:t>
            </a:r>
            <a:r>
              <a:rPr lang="en-US" dirty="0">
                <a:solidFill>
                  <a:srgbClr val="0365C0"/>
                </a:solidFill>
                <a:effectLst/>
              </a:rPr>
              <a:t> </a:t>
            </a:r>
            <a:r>
              <a:rPr lang="en-US" dirty="0" err="1">
                <a:solidFill>
                  <a:srgbClr val="0365C0"/>
                </a:solidFill>
                <a:effectLst/>
              </a:rPr>
              <a:t>est</a:t>
            </a:r>
            <a:r>
              <a:rPr lang="en-US" dirty="0">
                <a:solidFill>
                  <a:srgbClr val="0365C0"/>
                </a:solidFill>
                <a:effectLst/>
              </a:rPr>
              <a:t> </a:t>
            </a:r>
            <a:r>
              <a:rPr lang="en-US" dirty="0" err="1">
                <a:solidFill>
                  <a:srgbClr val="0365C0"/>
                </a:solidFill>
                <a:effectLst/>
              </a:rPr>
              <a:t>permanente</a:t>
            </a:r>
            <a:endParaRPr lang="en-US" dirty="0">
              <a:solidFill>
                <a:srgbClr val="0365C0"/>
              </a:solidFill>
              <a:effectLst/>
            </a:endParaRPr>
          </a:p>
        </p:txBody>
      </p:sp>
      <p:sp>
        <p:nvSpPr>
          <p:cNvPr id="7" name="Rectangle 6">
            <a:extLst>
              <a:ext uri="{FF2B5EF4-FFF2-40B4-BE49-F238E27FC236}">
                <a16:creationId xmlns:a16="http://schemas.microsoft.com/office/drawing/2014/main" id="{2D31FCFE-3BD0-9B49-8356-5510DC667BC7}"/>
              </a:ext>
            </a:extLst>
          </p:cNvPr>
          <p:cNvSpPr/>
          <p:nvPr/>
        </p:nvSpPr>
        <p:spPr>
          <a:xfrm>
            <a:off x="159400" y="809530"/>
            <a:ext cx="2751144" cy="923330"/>
          </a:xfrm>
          <a:prstGeom prst="rect">
            <a:avLst/>
          </a:prstGeom>
        </p:spPr>
        <p:txBody>
          <a:bodyPr wrap="square">
            <a:spAutoFit/>
          </a:bodyPr>
          <a:lstStyle/>
          <a:p>
            <a:r>
              <a:rPr lang="en-US" dirty="0"/>
              <a:t>population size constant - no births or deaths, migration</a:t>
            </a:r>
          </a:p>
        </p:txBody>
      </p:sp>
      <p:sp>
        <p:nvSpPr>
          <p:cNvPr id="20" name="Rectangle 19">
            <a:extLst>
              <a:ext uri="{FF2B5EF4-FFF2-40B4-BE49-F238E27FC236}">
                <a16:creationId xmlns:a16="http://schemas.microsoft.com/office/drawing/2014/main" id="{74928167-5665-2A47-8BDA-8957A15F35FD}"/>
              </a:ext>
            </a:extLst>
          </p:cNvPr>
          <p:cNvSpPr/>
          <p:nvPr/>
        </p:nvSpPr>
        <p:spPr>
          <a:xfrm>
            <a:off x="159400" y="1681300"/>
            <a:ext cx="2080722" cy="646331"/>
          </a:xfrm>
          <a:prstGeom prst="rect">
            <a:avLst/>
          </a:prstGeom>
        </p:spPr>
        <p:txBody>
          <a:bodyPr wrap="square">
            <a:spAutoFit/>
          </a:bodyPr>
          <a:lstStyle/>
          <a:p>
            <a:r>
              <a:rPr lang="en-US" dirty="0" err="1">
                <a:solidFill>
                  <a:srgbClr val="0365C0"/>
                </a:solidFill>
                <a:effectLst/>
              </a:rPr>
              <a:t>taille</a:t>
            </a:r>
            <a:r>
              <a:rPr lang="en-US" dirty="0">
                <a:solidFill>
                  <a:srgbClr val="0365C0"/>
                </a:solidFill>
                <a:effectLst/>
              </a:rPr>
              <a:t> de population </a:t>
            </a:r>
            <a:r>
              <a:rPr lang="en-US" dirty="0" err="1">
                <a:solidFill>
                  <a:srgbClr val="0365C0"/>
                </a:solidFill>
                <a:effectLst/>
              </a:rPr>
              <a:t>constante</a:t>
            </a:r>
            <a:endParaRPr lang="en-US" dirty="0">
              <a:solidFill>
                <a:srgbClr val="0365C0"/>
              </a:solidFill>
              <a:effectLst/>
            </a:endParaRP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2" name="Rectangle 21">
            <a:extLst>
              <a:ext uri="{FF2B5EF4-FFF2-40B4-BE49-F238E27FC236}">
                <a16:creationId xmlns:a16="http://schemas.microsoft.com/office/drawing/2014/main" id="{B61E127F-1B6C-804B-9B5C-E75D16248C24}"/>
              </a:ext>
            </a:extLst>
          </p:cNvPr>
          <p:cNvSpPr/>
          <p:nvPr/>
        </p:nvSpPr>
        <p:spPr>
          <a:xfrm>
            <a:off x="460650" y="5687039"/>
            <a:ext cx="3462245" cy="646331"/>
          </a:xfrm>
          <a:prstGeom prst="rect">
            <a:avLst/>
          </a:prstGeom>
        </p:spPr>
        <p:txBody>
          <a:bodyPr wrap="square">
            <a:spAutoFit/>
          </a:bodyPr>
          <a:lstStyle/>
          <a:p>
            <a:pPr algn="ctr"/>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3265807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374079" y="311016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233655" y="311016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093232" y="311016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123911" y="38250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966861" y="38377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560403" y="278002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583515" y="275982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336751" y="269033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a:t>
            </a:r>
            <a:r>
              <a:rPr lang="en-US" dirty="0">
                <a:effectLst/>
                <a:latin typeface="Helvetica Light" panose="020B0403020202020204" pitchFamily="34" charset="0"/>
              </a:rPr>
              <a:t> </a:t>
            </a:r>
          </a:p>
        </p:txBody>
      </p:sp>
      <p:sp>
        <p:nvSpPr>
          <p:cNvPr id="15" name="Rectangle 14">
            <a:extLst>
              <a:ext uri="{FF2B5EF4-FFF2-40B4-BE49-F238E27FC236}">
                <a16:creationId xmlns:a16="http://schemas.microsoft.com/office/drawing/2014/main" id="{4387AD0E-B18E-0141-8402-2D037DA765B5}"/>
              </a:ext>
            </a:extLst>
          </p:cNvPr>
          <p:cNvSpPr/>
          <p:nvPr/>
        </p:nvSpPr>
        <p:spPr>
          <a:xfrm>
            <a:off x="2155566" y="342674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5000114" y="3426746"/>
            <a:ext cx="996748" cy="369332"/>
          </a:xfrm>
          <a:prstGeom prst="rect">
            <a:avLst/>
          </a:prstGeom>
        </p:spPr>
        <p:txBody>
          <a:bodyPr wrap="none">
            <a:spAutoFit/>
          </a:bodyPr>
          <a:lstStyle/>
          <a:p>
            <a:r>
              <a:rPr lang="en-US" dirty="0"/>
              <a:t>recovery</a:t>
            </a: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BBEF92-33E1-0441-8CC3-FBC3E9F101DA}"/>
                  </a:ext>
                </a:extLst>
              </p:cNvPr>
              <p:cNvSpPr/>
              <p:nvPr/>
            </p:nvSpPr>
            <p:spPr>
              <a:xfrm>
                <a:off x="166257" y="871686"/>
                <a:ext cx="4572000" cy="923330"/>
              </a:xfrm>
              <a:prstGeom prst="rect">
                <a:avLst/>
              </a:prstGeom>
            </p:spPr>
            <p:txBody>
              <a:bodyPr>
                <a:spAutoFit/>
              </a:bodyPr>
              <a:lstStyle/>
              <a:p>
                <a:r>
                  <a:rPr lang="en-US" b="1" dirty="0">
                    <a:solidFill>
                      <a:srgbClr val="000000"/>
                    </a:solidFill>
                    <a:effectLst/>
                    <a:latin typeface="Helvetica" pitchFamily="2" charset="0"/>
                  </a:rPr>
                  <a:t>Parameters</a:t>
                </a:r>
                <a:endParaRPr lang="en-US" dirty="0">
                  <a:solidFill>
                    <a:srgbClr val="000000"/>
                  </a:solidFill>
                  <a:effectLst/>
                  <a:latin typeface="Helvetica" pitchFamily="2" charset="0"/>
                </a:endParaRP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𝛽</m:t>
                    </m:r>
                  </m:oMath>
                </a14:m>
                <a:r>
                  <a:rPr lang="en-US" dirty="0">
                    <a:solidFill>
                      <a:srgbClr val="000000"/>
                    </a:solidFill>
                    <a:effectLst/>
                    <a:latin typeface="Helvetica" pitchFamily="2" charset="0"/>
                  </a:rPr>
                  <a:t>: transmission rate</a:t>
                </a: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𝛾</m:t>
                    </m:r>
                  </m:oMath>
                </a14:m>
                <a:r>
                  <a:rPr lang="en-US" dirty="0">
                    <a:solidFill>
                      <a:srgbClr val="000000"/>
                    </a:solidFill>
                    <a:effectLst/>
                    <a:latin typeface="Helvetica" pitchFamily="2" charset="0"/>
                  </a:rPr>
                  <a:t>: rate of recovery</a:t>
                </a:r>
              </a:p>
            </p:txBody>
          </p:sp>
        </mc:Choice>
        <mc:Fallback xmlns="">
          <p:sp>
            <p:nvSpPr>
              <p:cNvPr id="6" name="Rectangle 5">
                <a:extLst>
                  <a:ext uri="{FF2B5EF4-FFF2-40B4-BE49-F238E27FC236}">
                    <a16:creationId xmlns:a16="http://schemas.microsoft.com/office/drawing/2014/main" id="{6FBBEF92-33E1-0441-8CC3-FBC3E9F101DA}"/>
                  </a:ext>
                </a:extLst>
              </p:cNvPr>
              <p:cNvSpPr>
                <a:spLocks noRot="1" noChangeAspect="1" noMove="1" noResize="1" noEditPoints="1" noAdjustHandles="1" noChangeArrowheads="1" noChangeShapeType="1" noTextEdit="1"/>
              </p:cNvSpPr>
              <p:nvPr/>
            </p:nvSpPr>
            <p:spPr>
              <a:xfrm>
                <a:off x="166257" y="871686"/>
                <a:ext cx="4572000" cy="923330"/>
              </a:xfrm>
              <a:prstGeom prst="rect">
                <a:avLst/>
              </a:prstGeom>
              <a:blipFill>
                <a:blip r:embed="rId3"/>
                <a:stretch>
                  <a:fillRect l="-831"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18C641B-A780-774D-8D42-5A94AA019A93}"/>
                  </a:ext>
                </a:extLst>
              </p:cNvPr>
              <p:cNvSpPr/>
              <p:nvPr/>
            </p:nvSpPr>
            <p:spPr>
              <a:xfrm>
                <a:off x="2468311" y="3869087"/>
                <a:ext cx="4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oMath>
                  </m:oMathPara>
                </a14:m>
                <a:endParaRPr lang="en-US" sz="2800" dirty="0"/>
              </a:p>
            </p:txBody>
          </p:sp>
        </mc:Choice>
        <mc:Fallback xmlns="">
          <p:sp>
            <p:nvSpPr>
              <p:cNvPr id="22" name="Rectangle 21">
                <a:extLst>
                  <a:ext uri="{FF2B5EF4-FFF2-40B4-BE49-F238E27FC236}">
                    <a16:creationId xmlns:a16="http://schemas.microsoft.com/office/drawing/2014/main" id="{A18C641B-A780-774D-8D42-5A94AA019A93}"/>
                  </a:ext>
                </a:extLst>
              </p:cNvPr>
              <p:cNvSpPr>
                <a:spLocks noRot="1" noChangeAspect="1" noMove="1" noResize="1" noEditPoints="1" noAdjustHandles="1" noChangeArrowheads="1" noChangeShapeType="1" noTextEdit="1"/>
              </p:cNvSpPr>
              <p:nvPr/>
            </p:nvSpPr>
            <p:spPr>
              <a:xfrm>
                <a:off x="2468311" y="3869087"/>
                <a:ext cx="495327" cy="523220"/>
              </a:xfrm>
              <a:prstGeom prst="rect">
                <a:avLst/>
              </a:prstGeom>
              <a:blipFill>
                <a:blip r:embed="rId4"/>
                <a:stretch>
                  <a:fillRect l="-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43D27B-CB61-4246-B50F-FB14FB46707A}"/>
                  </a:ext>
                </a:extLst>
              </p:cNvPr>
              <p:cNvSpPr/>
              <p:nvPr/>
            </p:nvSpPr>
            <p:spPr>
              <a:xfrm>
                <a:off x="5286971" y="3894487"/>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23" name="Rectangle 22">
                <a:extLst>
                  <a:ext uri="{FF2B5EF4-FFF2-40B4-BE49-F238E27FC236}">
                    <a16:creationId xmlns:a16="http://schemas.microsoft.com/office/drawing/2014/main" id="{EC43D27B-CB61-4246-B50F-FB14FB46707A}"/>
                  </a:ext>
                </a:extLst>
              </p:cNvPr>
              <p:cNvSpPr>
                <a:spLocks noRot="1" noChangeAspect="1" noMove="1" noResize="1" noEditPoints="1" noAdjustHandles="1" noChangeArrowheads="1" noChangeShapeType="1" noTextEdit="1"/>
              </p:cNvSpPr>
              <p:nvPr/>
            </p:nvSpPr>
            <p:spPr>
              <a:xfrm>
                <a:off x="5286971" y="3894487"/>
                <a:ext cx="465191" cy="523220"/>
              </a:xfrm>
              <a:prstGeom prst="rect">
                <a:avLst/>
              </a:prstGeom>
              <a:blipFill>
                <a:blip r:embed="rId5"/>
                <a:stretch>
                  <a:fillRect b="-4762"/>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C6EF38B8-A105-6F41-87D0-480FB1C31DD5}"/>
              </a:ext>
            </a:extLst>
          </p:cNvPr>
          <p:cNvPicPr>
            <a:picLocks noChangeAspect="1"/>
          </p:cNvPicPr>
          <p:nvPr/>
        </p:nvPicPr>
        <p:blipFill>
          <a:blip r:embed="rId6"/>
          <a:stretch>
            <a:fillRect/>
          </a:stretch>
        </p:blipFill>
        <p:spPr>
          <a:xfrm>
            <a:off x="502943" y="4796614"/>
            <a:ext cx="3167153" cy="1872209"/>
          </a:xfrm>
          <a:prstGeom prst="rect">
            <a:avLst/>
          </a:prstGeom>
        </p:spPr>
      </p:pic>
    </p:spTree>
    <p:extLst>
      <p:ext uri="{BB962C8B-B14F-4D97-AF65-F5344CB8AC3E}">
        <p14:creationId xmlns:p14="http://schemas.microsoft.com/office/powerpoint/2010/main" val="2011209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803EA28A-EB54-E448-ABDA-DB05B308043F}"/>
              </a:ext>
            </a:extLst>
          </p:cNvPr>
          <p:cNvCxnSpPr>
            <a:cxnSpLocks/>
          </p:cNvCxnSpPr>
          <p:nvPr/>
        </p:nvCxnSpPr>
        <p:spPr>
          <a:xfrm rot="16200000" flipH="1" flipV="1">
            <a:off x="2916024" y="3069099"/>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352FB0B-7C8F-254F-BC3B-ED818C3BE123}"/>
              </a:ext>
            </a:extLst>
          </p:cNvPr>
          <p:cNvSpPr/>
          <p:nvPr/>
        </p:nvSpPr>
        <p:spPr>
          <a:xfrm>
            <a:off x="374079" y="311016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233655" y="311016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093232" y="311016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123911" y="38250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966861" y="38377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560403" y="278002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583515" y="275982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336751" y="269033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a:t>
            </a:r>
            <a:r>
              <a:rPr lang="en-US" dirty="0">
                <a:effectLst/>
                <a:latin typeface="Helvetica Light" panose="020B0403020202020204" pitchFamily="34" charset="0"/>
              </a:rPr>
              <a:t> </a:t>
            </a:r>
          </a:p>
        </p:txBody>
      </p:sp>
      <p:sp>
        <p:nvSpPr>
          <p:cNvPr id="15" name="Rectangle 14">
            <a:extLst>
              <a:ext uri="{FF2B5EF4-FFF2-40B4-BE49-F238E27FC236}">
                <a16:creationId xmlns:a16="http://schemas.microsoft.com/office/drawing/2014/main" id="{4387AD0E-B18E-0141-8402-2D037DA765B5}"/>
              </a:ext>
            </a:extLst>
          </p:cNvPr>
          <p:cNvSpPr/>
          <p:nvPr/>
        </p:nvSpPr>
        <p:spPr>
          <a:xfrm>
            <a:off x="1953497" y="3440059"/>
            <a:ext cx="1372555" cy="369332"/>
          </a:xfrm>
          <a:prstGeom prst="rect">
            <a:avLst/>
          </a:prstGeom>
        </p:spPr>
        <p:txBody>
          <a:bodyPr wrap="none">
            <a:spAutoFit/>
          </a:bodyPr>
          <a:lstStyle/>
          <a:p>
            <a:r>
              <a:rPr lang="en-US" dirty="0"/>
              <a:t>transmission</a:t>
            </a:r>
          </a:p>
        </p:txBody>
      </p:sp>
      <p:sp>
        <p:nvSpPr>
          <p:cNvPr id="16" name="Rectangle 15">
            <a:extLst>
              <a:ext uri="{FF2B5EF4-FFF2-40B4-BE49-F238E27FC236}">
                <a16:creationId xmlns:a16="http://schemas.microsoft.com/office/drawing/2014/main" id="{2920C1C7-AB93-9E4F-AF65-976E86DB0920}"/>
              </a:ext>
            </a:extLst>
          </p:cNvPr>
          <p:cNvSpPr/>
          <p:nvPr/>
        </p:nvSpPr>
        <p:spPr>
          <a:xfrm>
            <a:off x="5000114" y="3426746"/>
            <a:ext cx="996748" cy="369332"/>
          </a:xfrm>
          <a:prstGeom prst="rect">
            <a:avLst/>
          </a:prstGeom>
        </p:spPr>
        <p:txBody>
          <a:bodyPr wrap="none">
            <a:spAutoFit/>
          </a:bodyPr>
          <a:lstStyle/>
          <a:p>
            <a:r>
              <a:rPr lang="en-US" dirty="0"/>
              <a:t>recovery</a:t>
            </a: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BBEF92-33E1-0441-8CC3-FBC3E9F101DA}"/>
                  </a:ext>
                </a:extLst>
              </p:cNvPr>
              <p:cNvSpPr/>
              <p:nvPr/>
            </p:nvSpPr>
            <p:spPr>
              <a:xfrm>
                <a:off x="166257" y="871686"/>
                <a:ext cx="4572000" cy="923330"/>
              </a:xfrm>
              <a:prstGeom prst="rect">
                <a:avLst/>
              </a:prstGeom>
            </p:spPr>
            <p:txBody>
              <a:bodyPr>
                <a:spAutoFit/>
              </a:bodyPr>
              <a:lstStyle/>
              <a:p>
                <a:r>
                  <a:rPr lang="en-US" b="1" dirty="0">
                    <a:solidFill>
                      <a:srgbClr val="000000"/>
                    </a:solidFill>
                    <a:effectLst/>
                    <a:latin typeface="Helvetica" pitchFamily="2" charset="0"/>
                  </a:rPr>
                  <a:t>Parameters</a:t>
                </a:r>
                <a:endParaRPr lang="en-US" dirty="0">
                  <a:solidFill>
                    <a:srgbClr val="000000"/>
                  </a:solidFill>
                  <a:effectLst/>
                  <a:latin typeface="Helvetica" pitchFamily="2" charset="0"/>
                </a:endParaRP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𝛽</m:t>
                    </m:r>
                  </m:oMath>
                </a14:m>
                <a:r>
                  <a:rPr lang="en-US" dirty="0">
                    <a:solidFill>
                      <a:srgbClr val="000000"/>
                    </a:solidFill>
                    <a:effectLst/>
                    <a:latin typeface="Helvetica" pitchFamily="2" charset="0"/>
                  </a:rPr>
                  <a:t>: transmission rate</a:t>
                </a: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𝛾</m:t>
                    </m:r>
                  </m:oMath>
                </a14:m>
                <a:r>
                  <a:rPr lang="en-US" dirty="0">
                    <a:solidFill>
                      <a:srgbClr val="000000"/>
                    </a:solidFill>
                    <a:effectLst/>
                    <a:latin typeface="Helvetica" pitchFamily="2" charset="0"/>
                  </a:rPr>
                  <a:t>: rate of recovery</a:t>
                </a:r>
              </a:p>
            </p:txBody>
          </p:sp>
        </mc:Choice>
        <mc:Fallback xmlns="">
          <p:sp>
            <p:nvSpPr>
              <p:cNvPr id="6" name="Rectangle 5">
                <a:extLst>
                  <a:ext uri="{FF2B5EF4-FFF2-40B4-BE49-F238E27FC236}">
                    <a16:creationId xmlns:a16="http://schemas.microsoft.com/office/drawing/2014/main" id="{6FBBEF92-33E1-0441-8CC3-FBC3E9F101DA}"/>
                  </a:ext>
                </a:extLst>
              </p:cNvPr>
              <p:cNvSpPr>
                <a:spLocks noRot="1" noChangeAspect="1" noMove="1" noResize="1" noEditPoints="1" noAdjustHandles="1" noChangeArrowheads="1" noChangeShapeType="1" noTextEdit="1"/>
              </p:cNvSpPr>
              <p:nvPr/>
            </p:nvSpPr>
            <p:spPr>
              <a:xfrm>
                <a:off x="166257" y="871686"/>
                <a:ext cx="4572000" cy="923330"/>
              </a:xfrm>
              <a:prstGeom prst="rect">
                <a:avLst/>
              </a:prstGeom>
              <a:blipFill>
                <a:blip r:embed="rId3"/>
                <a:stretch>
                  <a:fillRect l="-831"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18C641B-A780-774D-8D42-5A94AA019A93}"/>
                  </a:ext>
                </a:extLst>
              </p:cNvPr>
              <p:cNvSpPr/>
              <p:nvPr/>
            </p:nvSpPr>
            <p:spPr>
              <a:xfrm>
                <a:off x="2468311" y="3869087"/>
                <a:ext cx="4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oMath>
                  </m:oMathPara>
                </a14:m>
                <a:endParaRPr lang="en-US" sz="2800" dirty="0"/>
              </a:p>
            </p:txBody>
          </p:sp>
        </mc:Choice>
        <mc:Fallback xmlns="">
          <p:sp>
            <p:nvSpPr>
              <p:cNvPr id="22" name="Rectangle 21">
                <a:extLst>
                  <a:ext uri="{FF2B5EF4-FFF2-40B4-BE49-F238E27FC236}">
                    <a16:creationId xmlns:a16="http://schemas.microsoft.com/office/drawing/2014/main" id="{A18C641B-A780-774D-8D42-5A94AA019A93}"/>
                  </a:ext>
                </a:extLst>
              </p:cNvPr>
              <p:cNvSpPr>
                <a:spLocks noRot="1" noChangeAspect="1" noMove="1" noResize="1" noEditPoints="1" noAdjustHandles="1" noChangeArrowheads="1" noChangeShapeType="1" noTextEdit="1"/>
              </p:cNvSpPr>
              <p:nvPr/>
            </p:nvSpPr>
            <p:spPr>
              <a:xfrm>
                <a:off x="2468311" y="3869087"/>
                <a:ext cx="495327" cy="523220"/>
              </a:xfrm>
              <a:prstGeom prst="rect">
                <a:avLst/>
              </a:prstGeom>
              <a:blipFill>
                <a:blip r:embed="rId4"/>
                <a:stretch>
                  <a:fillRect l="-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43D27B-CB61-4246-B50F-FB14FB46707A}"/>
                  </a:ext>
                </a:extLst>
              </p:cNvPr>
              <p:cNvSpPr/>
              <p:nvPr/>
            </p:nvSpPr>
            <p:spPr>
              <a:xfrm>
                <a:off x="5286971" y="3894487"/>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23" name="Rectangle 22">
                <a:extLst>
                  <a:ext uri="{FF2B5EF4-FFF2-40B4-BE49-F238E27FC236}">
                    <a16:creationId xmlns:a16="http://schemas.microsoft.com/office/drawing/2014/main" id="{EC43D27B-CB61-4246-B50F-FB14FB46707A}"/>
                  </a:ext>
                </a:extLst>
              </p:cNvPr>
              <p:cNvSpPr>
                <a:spLocks noRot="1" noChangeAspect="1" noMove="1" noResize="1" noEditPoints="1" noAdjustHandles="1" noChangeArrowheads="1" noChangeShapeType="1" noTextEdit="1"/>
              </p:cNvSpPr>
              <p:nvPr/>
            </p:nvSpPr>
            <p:spPr>
              <a:xfrm>
                <a:off x="5286971" y="3894487"/>
                <a:ext cx="465191" cy="523220"/>
              </a:xfrm>
              <a:prstGeom prst="rect">
                <a:avLst/>
              </a:prstGeom>
              <a:blipFill>
                <a:blip r:embed="rId5"/>
                <a:stretch>
                  <a:fillRect b="-4762"/>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C6EF38B8-A105-6F41-87D0-480FB1C31DD5}"/>
              </a:ext>
            </a:extLst>
          </p:cNvPr>
          <p:cNvPicPr>
            <a:picLocks noChangeAspect="1"/>
          </p:cNvPicPr>
          <p:nvPr/>
        </p:nvPicPr>
        <p:blipFill>
          <a:blip r:embed="rId6"/>
          <a:stretch>
            <a:fillRect/>
          </a:stretch>
        </p:blipFill>
        <p:spPr>
          <a:xfrm>
            <a:off x="502943" y="4796614"/>
            <a:ext cx="3167153" cy="1872209"/>
          </a:xfrm>
          <a:prstGeom prst="rect">
            <a:avLst/>
          </a:prstGeom>
        </p:spPr>
      </p:pic>
      <p:sp>
        <p:nvSpPr>
          <p:cNvPr id="25" name="Rectangle 24">
            <a:extLst>
              <a:ext uri="{FF2B5EF4-FFF2-40B4-BE49-F238E27FC236}">
                <a16:creationId xmlns:a16="http://schemas.microsoft.com/office/drawing/2014/main" id="{E13187AE-8463-2D45-AC69-1B6FAF6E37CB}"/>
              </a:ext>
            </a:extLst>
          </p:cNvPr>
          <p:cNvSpPr/>
          <p:nvPr/>
        </p:nvSpPr>
        <p:spPr>
          <a:xfrm>
            <a:off x="1986748" y="4892909"/>
            <a:ext cx="481563" cy="455083"/>
          </a:xfrm>
          <a:prstGeom prst="rect">
            <a:avLst/>
          </a:prstGeom>
          <a:noFill/>
          <a:ln w="38100">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C701D3F-CEC2-5449-B951-C8D41FDC879D}"/>
              </a:ext>
            </a:extLst>
          </p:cNvPr>
          <p:cNvSpPr/>
          <p:nvPr/>
        </p:nvSpPr>
        <p:spPr>
          <a:xfrm>
            <a:off x="3749049" y="4906326"/>
            <a:ext cx="4563678" cy="646331"/>
          </a:xfrm>
          <a:prstGeom prst="rect">
            <a:avLst/>
          </a:prstGeom>
        </p:spPr>
        <p:txBody>
          <a:bodyPr wrap="square">
            <a:spAutoFit/>
          </a:bodyPr>
          <a:lstStyle/>
          <a:p>
            <a:pPr algn="ctr"/>
            <a:r>
              <a:rPr lang="en-US" dirty="0">
                <a:solidFill>
                  <a:srgbClr val="FF0000"/>
                </a:solidFill>
                <a:effectLst/>
                <a:latin typeface="Helvetica" pitchFamily="2" charset="0"/>
              </a:rPr>
              <a:t>…infected numbers influence the transmission rate….</a:t>
            </a:r>
          </a:p>
        </p:txBody>
      </p:sp>
      <p:sp>
        <p:nvSpPr>
          <p:cNvPr id="20" name="Rectangle 19">
            <a:extLst>
              <a:ext uri="{FF2B5EF4-FFF2-40B4-BE49-F238E27FC236}">
                <a16:creationId xmlns:a16="http://schemas.microsoft.com/office/drawing/2014/main" id="{56FEA8FD-EC1D-FF48-AF44-DDC8418D17CC}"/>
              </a:ext>
            </a:extLst>
          </p:cNvPr>
          <p:cNvSpPr/>
          <p:nvPr/>
        </p:nvSpPr>
        <p:spPr>
          <a:xfrm>
            <a:off x="2455029" y="4895684"/>
            <a:ext cx="481563" cy="4550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46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803EA28A-EB54-E448-ABDA-DB05B308043F}"/>
              </a:ext>
            </a:extLst>
          </p:cNvPr>
          <p:cNvCxnSpPr>
            <a:cxnSpLocks/>
          </p:cNvCxnSpPr>
          <p:nvPr/>
        </p:nvCxnSpPr>
        <p:spPr>
          <a:xfrm rot="16200000" flipH="1" flipV="1">
            <a:off x="2916024" y="3069099"/>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352FB0B-7C8F-254F-BC3B-ED818C3BE123}"/>
              </a:ext>
            </a:extLst>
          </p:cNvPr>
          <p:cNvSpPr/>
          <p:nvPr/>
        </p:nvSpPr>
        <p:spPr>
          <a:xfrm>
            <a:off x="374079" y="311016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233655" y="311016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093232" y="311016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123911" y="38250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966861" y="38377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560403" y="278002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583515" y="275982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336751" y="269033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a:t>
            </a:r>
            <a:r>
              <a:rPr lang="en-US" dirty="0">
                <a:effectLst/>
                <a:latin typeface="Helvetica Light" panose="020B0403020202020204" pitchFamily="34" charset="0"/>
              </a:rPr>
              <a:t> </a:t>
            </a:r>
          </a:p>
        </p:txBody>
      </p:sp>
      <p:sp>
        <p:nvSpPr>
          <p:cNvPr id="15" name="Rectangle 14">
            <a:extLst>
              <a:ext uri="{FF2B5EF4-FFF2-40B4-BE49-F238E27FC236}">
                <a16:creationId xmlns:a16="http://schemas.microsoft.com/office/drawing/2014/main" id="{4387AD0E-B18E-0141-8402-2D037DA765B5}"/>
              </a:ext>
            </a:extLst>
          </p:cNvPr>
          <p:cNvSpPr/>
          <p:nvPr/>
        </p:nvSpPr>
        <p:spPr>
          <a:xfrm>
            <a:off x="1953497" y="3440059"/>
            <a:ext cx="1372555" cy="369332"/>
          </a:xfrm>
          <a:prstGeom prst="rect">
            <a:avLst/>
          </a:prstGeom>
        </p:spPr>
        <p:txBody>
          <a:bodyPr wrap="none">
            <a:spAutoFit/>
          </a:bodyPr>
          <a:lstStyle/>
          <a:p>
            <a:r>
              <a:rPr lang="en-US" dirty="0"/>
              <a:t>transmission</a:t>
            </a:r>
          </a:p>
        </p:txBody>
      </p:sp>
      <p:sp>
        <p:nvSpPr>
          <p:cNvPr id="16" name="Rectangle 15">
            <a:extLst>
              <a:ext uri="{FF2B5EF4-FFF2-40B4-BE49-F238E27FC236}">
                <a16:creationId xmlns:a16="http://schemas.microsoft.com/office/drawing/2014/main" id="{2920C1C7-AB93-9E4F-AF65-976E86DB0920}"/>
              </a:ext>
            </a:extLst>
          </p:cNvPr>
          <p:cNvSpPr/>
          <p:nvPr/>
        </p:nvSpPr>
        <p:spPr>
          <a:xfrm>
            <a:off x="5000114" y="3426746"/>
            <a:ext cx="996748" cy="369332"/>
          </a:xfrm>
          <a:prstGeom prst="rect">
            <a:avLst/>
          </a:prstGeom>
        </p:spPr>
        <p:txBody>
          <a:bodyPr wrap="none">
            <a:spAutoFit/>
          </a:bodyPr>
          <a:lstStyle/>
          <a:p>
            <a:r>
              <a:rPr lang="en-US" dirty="0"/>
              <a:t>recovery</a:t>
            </a: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BBEF92-33E1-0441-8CC3-FBC3E9F101DA}"/>
                  </a:ext>
                </a:extLst>
              </p:cNvPr>
              <p:cNvSpPr/>
              <p:nvPr/>
            </p:nvSpPr>
            <p:spPr>
              <a:xfrm>
                <a:off x="166257" y="871686"/>
                <a:ext cx="4572000" cy="923330"/>
              </a:xfrm>
              <a:prstGeom prst="rect">
                <a:avLst/>
              </a:prstGeom>
            </p:spPr>
            <p:txBody>
              <a:bodyPr>
                <a:spAutoFit/>
              </a:bodyPr>
              <a:lstStyle/>
              <a:p>
                <a:r>
                  <a:rPr lang="en-US" b="1" dirty="0">
                    <a:solidFill>
                      <a:srgbClr val="000000"/>
                    </a:solidFill>
                    <a:effectLst/>
                    <a:latin typeface="Helvetica" pitchFamily="2" charset="0"/>
                  </a:rPr>
                  <a:t>Parameters</a:t>
                </a:r>
                <a:endParaRPr lang="en-US" dirty="0">
                  <a:solidFill>
                    <a:srgbClr val="000000"/>
                  </a:solidFill>
                  <a:effectLst/>
                  <a:latin typeface="Helvetica" pitchFamily="2" charset="0"/>
                </a:endParaRP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𝛽</m:t>
                    </m:r>
                  </m:oMath>
                </a14:m>
                <a:r>
                  <a:rPr lang="en-US" dirty="0">
                    <a:solidFill>
                      <a:srgbClr val="000000"/>
                    </a:solidFill>
                    <a:effectLst/>
                    <a:latin typeface="Helvetica" pitchFamily="2" charset="0"/>
                  </a:rPr>
                  <a:t>: transmission rate</a:t>
                </a: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𝛾</m:t>
                    </m:r>
                  </m:oMath>
                </a14:m>
                <a:r>
                  <a:rPr lang="en-US" dirty="0">
                    <a:solidFill>
                      <a:srgbClr val="000000"/>
                    </a:solidFill>
                    <a:effectLst/>
                    <a:latin typeface="Helvetica" pitchFamily="2" charset="0"/>
                  </a:rPr>
                  <a:t>: rate of recovery</a:t>
                </a:r>
              </a:p>
            </p:txBody>
          </p:sp>
        </mc:Choice>
        <mc:Fallback xmlns="">
          <p:sp>
            <p:nvSpPr>
              <p:cNvPr id="6" name="Rectangle 5">
                <a:extLst>
                  <a:ext uri="{FF2B5EF4-FFF2-40B4-BE49-F238E27FC236}">
                    <a16:creationId xmlns:a16="http://schemas.microsoft.com/office/drawing/2014/main" id="{6FBBEF92-33E1-0441-8CC3-FBC3E9F101DA}"/>
                  </a:ext>
                </a:extLst>
              </p:cNvPr>
              <p:cNvSpPr>
                <a:spLocks noRot="1" noChangeAspect="1" noMove="1" noResize="1" noEditPoints="1" noAdjustHandles="1" noChangeArrowheads="1" noChangeShapeType="1" noTextEdit="1"/>
              </p:cNvSpPr>
              <p:nvPr/>
            </p:nvSpPr>
            <p:spPr>
              <a:xfrm>
                <a:off x="166257" y="871686"/>
                <a:ext cx="4572000" cy="923330"/>
              </a:xfrm>
              <a:prstGeom prst="rect">
                <a:avLst/>
              </a:prstGeom>
              <a:blipFill>
                <a:blip r:embed="rId3"/>
                <a:stretch>
                  <a:fillRect l="-831"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18C641B-A780-774D-8D42-5A94AA019A93}"/>
                  </a:ext>
                </a:extLst>
              </p:cNvPr>
              <p:cNvSpPr/>
              <p:nvPr/>
            </p:nvSpPr>
            <p:spPr>
              <a:xfrm>
                <a:off x="2468311" y="3869087"/>
                <a:ext cx="4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oMath>
                  </m:oMathPara>
                </a14:m>
                <a:endParaRPr lang="en-US" sz="2800" dirty="0"/>
              </a:p>
            </p:txBody>
          </p:sp>
        </mc:Choice>
        <mc:Fallback xmlns="">
          <p:sp>
            <p:nvSpPr>
              <p:cNvPr id="22" name="Rectangle 21">
                <a:extLst>
                  <a:ext uri="{FF2B5EF4-FFF2-40B4-BE49-F238E27FC236}">
                    <a16:creationId xmlns:a16="http://schemas.microsoft.com/office/drawing/2014/main" id="{A18C641B-A780-774D-8D42-5A94AA019A93}"/>
                  </a:ext>
                </a:extLst>
              </p:cNvPr>
              <p:cNvSpPr>
                <a:spLocks noRot="1" noChangeAspect="1" noMove="1" noResize="1" noEditPoints="1" noAdjustHandles="1" noChangeArrowheads="1" noChangeShapeType="1" noTextEdit="1"/>
              </p:cNvSpPr>
              <p:nvPr/>
            </p:nvSpPr>
            <p:spPr>
              <a:xfrm>
                <a:off x="2468311" y="3869087"/>
                <a:ext cx="495327" cy="523220"/>
              </a:xfrm>
              <a:prstGeom prst="rect">
                <a:avLst/>
              </a:prstGeom>
              <a:blipFill>
                <a:blip r:embed="rId4"/>
                <a:stretch>
                  <a:fillRect l="-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43D27B-CB61-4246-B50F-FB14FB46707A}"/>
                  </a:ext>
                </a:extLst>
              </p:cNvPr>
              <p:cNvSpPr/>
              <p:nvPr/>
            </p:nvSpPr>
            <p:spPr>
              <a:xfrm>
                <a:off x="5286971" y="3894487"/>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23" name="Rectangle 22">
                <a:extLst>
                  <a:ext uri="{FF2B5EF4-FFF2-40B4-BE49-F238E27FC236}">
                    <a16:creationId xmlns:a16="http://schemas.microsoft.com/office/drawing/2014/main" id="{EC43D27B-CB61-4246-B50F-FB14FB46707A}"/>
                  </a:ext>
                </a:extLst>
              </p:cNvPr>
              <p:cNvSpPr>
                <a:spLocks noRot="1" noChangeAspect="1" noMove="1" noResize="1" noEditPoints="1" noAdjustHandles="1" noChangeArrowheads="1" noChangeShapeType="1" noTextEdit="1"/>
              </p:cNvSpPr>
              <p:nvPr/>
            </p:nvSpPr>
            <p:spPr>
              <a:xfrm>
                <a:off x="5286971" y="3894487"/>
                <a:ext cx="465191" cy="523220"/>
              </a:xfrm>
              <a:prstGeom prst="rect">
                <a:avLst/>
              </a:prstGeom>
              <a:blipFill>
                <a:blip r:embed="rId5"/>
                <a:stretch>
                  <a:fillRect b="-4762"/>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293CFFC7-CF75-7345-B08D-027766183727}"/>
              </a:ext>
            </a:extLst>
          </p:cNvPr>
          <p:cNvSpPr/>
          <p:nvPr/>
        </p:nvSpPr>
        <p:spPr>
          <a:xfrm>
            <a:off x="1790976" y="5593486"/>
            <a:ext cx="5894562" cy="523220"/>
          </a:xfrm>
          <a:prstGeom prst="rect">
            <a:avLst/>
          </a:prstGeom>
        </p:spPr>
        <p:txBody>
          <a:bodyPr wrap="none">
            <a:spAutoFit/>
          </a:bodyPr>
          <a:lstStyle/>
          <a:p>
            <a:r>
              <a:rPr lang="en-US" sz="2800" b="1" dirty="0">
                <a:latin typeface="Helvetica" pitchFamily="2" charset="0"/>
              </a:rPr>
              <a:t>What will the dynamics look like?</a:t>
            </a:r>
          </a:p>
        </p:txBody>
      </p:sp>
    </p:spTree>
    <p:extLst>
      <p:ext uri="{BB962C8B-B14F-4D97-AF65-F5344CB8AC3E}">
        <p14:creationId xmlns:p14="http://schemas.microsoft.com/office/powerpoint/2010/main" val="1034535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5507</TotalTime>
  <Words>9906</Words>
  <Application>Microsoft Macintosh PowerPoint</Application>
  <PresentationFormat>On-screen Show (4:3)</PresentationFormat>
  <Paragraphs>1962</Paragraphs>
  <Slides>128</Slides>
  <Notes>98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128</vt:i4>
      </vt:variant>
    </vt:vector>
  </HeadingPairs>
  <TitlesOfParts>
    <vt:vector size="137" baseType="lpstr">
      <vt:lpstr>Arial</vt:lpstr>
      <vt:lpstr>Calibri</vt:lpstr>
      <vt:lpstr>Calibri Light</vt:lpstr>
      <vt:lpstr>Cambria Math</vt:lpstr>
      <vt:lpstr>Gill Sans</vt:lpstr>
      <vt:lpstr>Helvetica</vt:lpstr>
      <vt:lpstr>Helvetica Light</vt:lpstr>
      <vt:lpstr>Lucida Grande</vt:lpstr>
      <vt:lpstr>Office Theme</vt:lpstr>
      <vt:lpstr>Introduction to Compartmental Models</vt:lpstr>
      <vt:lpstr>Goals for this lecture</vt:lpstr>
      <vt:lpstr>Goals for this lecture</vt:lpstr>
      <vt:lpstr>Goals for this lecture</vt:lpstr>
      <vt:lpstr>Goals for this lecture</vt:lpstr>
      <vt:lpstr>?/?/? Models</vt:lpstr>
      <vt:lpstr>Compartmental/Mechanistic/Mathematical/Dynamical Models</vt:lpstr>
      <vt:lpstr>Compartmental/Mechanistic/Mathematical Models</vt:lpstr>
      <vt:lpstr>Compartmental/Mechanistic/Mathematical Models</vt:lpstr>
      <vt:lpstr>Compartmental/Mechanistic/Mathematical Models</vt:lpstr>
      <vt:lpstr>Compartmental/Mechanistic/Mathematical Models</vt:lpstr>
      <vt:lpstr>How are these different from statistical models?  En quoi sont-ils différents des modèles statistiques?  </vt:lpstr>
      <vt:lpstr>How are these different from statistical models?  En quoi sont-ils différents des modèles statistiques?  </vt:lpstr>
      <vt:lpstr>1. Simple Population Models 1. Modèles simples de population </vt:lpstr>
      <vt:lpstr>Madagascar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2. Structured Population Models 2. Modèles de la population structurée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How do we modify a basic population model to make it structured?</vt:lpstr>
      <vt:lpstr>3. Two-population model 3. modèles de deux populations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What pattern can we see in simple predator-prey relationships?</vt:lpstr>
      <vt:lpstr>4. SIR Models 4. Les modèles SIR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“All models are _____, some models are_____.”</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Age-based insights into population trends and infection dynamics for Malagasy fruit bats </dc:title>
  <dc:creator>Cara Brook</dc:creator>
  <cp:lastModifiedBy>Microsoft Office User</cp:lastModifiedBy>
  <cp:revision>399</cp:revision>
  <dcterms:created xsi:type="dcterms:W3CDTF">2019-07-24T17:47:24Z</dcterms:created>
  <dcterms:modified xsi:type="dcterms:W3CDTF">2022-12-11T12:02:13Z</dcterms:modified>
</cp:coreProperties>
</file>